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9" r:id="rId4"/>
    <p:sldId id="260" r:id="rId5"/>
    <p:sldId id="262" r:id="rId6"/>
    <p:sldId id="263" r:id="rId7"/>
    <p:sldId id="270" r:id="rId8"/>
    <p:sldId id="274" r:id="rId9"/>
    <p:sldId id="266" r:id="rId10"/>
    <p:sldId id="272" r:id="rId11"/>
    <p:sldId id="273" r:id="rId12"/>
    <p:sldId id="269" r:id="rId13"/>
  </p:sldIdLst>
  <p:sldSz cx="9906000" cy="6858000" type="A4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300"/>
      </a:spcBef>
      <a:spcAft>
        <a:spcPts val="0"/>
      </a:spcAft>
      <a:buClrTx/>
      <a:buSzTx/>
      <a:buFontTx/>
      <a:buNone/>
      <a:tabLst/>
      <a:defRPr kumimoji="0" sz="1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300"/>
      </a:spcBef>
      <a:spcAft>
        <a:spcPts val="0"/>
      </a:spcAft>
      <a:buClrTx/>
      <a:buSzTx/>
      <a:buFontTx/>
      <a:buNone/>
      <a:tabLst/>
      <a:defRPr kumimoji="0" sz="1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300"/>
      </a:spcBef>
      <a:spcAft>
        <a:spcPts val="0"/>
      </a:spcAft>
      <a:buClrTx/>
      <a:buSzTx/>
      <a:buFontTx/>
      <a:buNone/>
      <a:tabLst/>
      <a:defRPr kumimoji="0" sz="1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300"/>
      </a:spcBef>
      <a:spcAft>
        <a:spcPts val="0"/>
      </a:spcAft>
      <a:buClrTx/>
      <a:buSzTx/>
      <a:buFontTx/>
      <a:buNone/>
      <a:tabLst/>
      <a:defRPr kumimoji="0" sz="1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300"/>
      </a:spcBef>
      <a:spcAft>
        <a:spcPts val="0"/>
      </a:spcAft>
      <a:buClrTx/>
      <a:buSzTx/>
      <a:buFontTx/>
      <a:buNone/>
      <a:tabLst/>
      <a:defRPr kumimoji="0" sz="1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300"/>
      </a:spcBef>
      <a:spcAft>
        <a:spcPts val="0"/>
      </a:spcAft>
      <a:buClrTx/>
      <a:buSzTx/>
      <a:buFontTx/>
      <a:buNone/>
      <a:tabLst/>
      <a:defRPr kumimoji="0" sz="1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300"/>
      </a:spcBef>
      <a:spcAft>
        <a:spcPts val="0"/>
      </a:spcAft>
      <a:buClrTx/>
      <a:buSzTx/>
      <a:buFontTx/>
      <a:buNone/>
      <a:tabLst/>
      <a:defRPr kumimoji="0" sz="1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300"/>
      </a:spcBef>
      <a:spcAft>
        <a:spcPts val="0"/>
      </a:spcAft>
      <a:buClrTx/>
      <a:buSzTx/>
      <a:buFontTx/>
      <a:buNone/>
      <a:tabLst/>
      <a:defRPr kumimoji="0" sz="1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300"/>
      </a:spcBef>
      <a:spcAft>
        <a:spcPts val="0"/>
      </a:spcAft>
      <a:buClrTx/>
      <a:buSzTx/>
      <a:buFontTx/>
      <a:buNone/>
      <a:tabLst/>
      <a:defRPr kumimoji="0" sz="1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1"/>
              </a:solidFill>
              <a:prstDash val="solid"/>
              <a:round/>
            </a:ln>
          </a:left>
          <a:right>
            <a:ln w="12700" cap="flat">
              <a:solidFill>
                <a:schemeClr val="accent1"/>
              </a:solidFill>
              <a:prstDash val="solid"/>
              <a:round/>
            </a:ln>
          </a:right>
          <a:top>
            <a:ln w="12700" cap="flat">
              <a:solidFill>
                <a:schemeClr val="accent1"/>
              </a:solidFill>
              <a:prstDash val="solid"/>
              <a:round/>
            </a:ln>
          </a:top>
          <a:bottom>
            <a:ln w="12700" cap="flat">
              <a:solidFill>
                <a:schemeClr val="accent1"/>
              </a:solidFill>
              <a:prstDash val="solid"/>
              <a:round/>
            </a:ln>
          </a:bottom>
          <a:insideH>
            <a:ln w="12700" cap="flat">
              <a:solidFill>
                <a:schemeClr val="accent1"/>
              </a:solidFill>
              <a:prstDash val="solid"/>
              <a:round/>
            </a:ln>
          </a:insideH>
          <a:insideV>
            <a:ln w="12700" cap="flat">
              <a:solidFill>
                <a:schemeClr val="accent1"/>
              </a:solidFill>
              <a:prstDash val="solid"/>
              <a:round/>
            </a:ln>
          </a:insideV>
        </a:tcBdr>
        <a:fill>
          <a:solidFill>
            <a:schemeClr val="accent1">
              <a:alpha val="20000"/>
            </a:scheme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1"/>
              </a:solidFill>
              <a:prstDash val="solid"/>
              <a:round/>
            </a:ln>
          </a:left>
          <a:right>
            <a:ln w="12700" cap="flat">
              <a:solidFill>
                <a:schemeClr val="accent1"/>
              </a:solidFill>
              <a:prstDash val="solid"/>
              <a:round/>
            </a:ln>
          </a:right>
          <a:top>
            <a:ln w="12700" cap="flat">
              <a:solidFill>
                <a:schemeClr val="accent1"/>
              </a:solidFill>
              <a:prstDash val="solid"/>
              <a:round/>
            </a:ln>
          </a:top>
          <a:bottom>
            <a:ln w="12700" cap="flat">
              <a:solidFill>
                <a:schemeClr val="accent1"/>
              </a:solidFill>
              <a:prstDash val="solid"/>
              <a:round/>
            </a:ln>
          </a:bottom>
          <a:insideH>
            <a:ln w="12700" cap="flat">
              <a:solidFill>
                <a:schemeClr val="accent1"/>
              </a:solidFill>
              <a:prstDash val="solid"/>
              <a:round/>
            </a:ln>
          </a:insideH>
          <a:insideV>
            <a:ln w="12700" cap="flat">
              <a:solidFill>
                <a:schemeClr val="accent1"/>
              </a:solidFill>
              <a:prstDash val="solid"/>
              <a:round/>
            </a:ln>
          </a:insideV>
        </a:tcBdr>
        <a:fill>
          <a:solidFill>
            <a:schemeClr val="accent1">
              <a:alpha val="20000"/>
            </a:scheme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1"/>
              </a:solidFill>
              <a:prstDash val="solid"/>
              <a:round/>
            </a:ln>
          </a:left>
          <a:right>
            <a:ln w="12700" cap="flat">
              <a:solidFill>
                <a:schemeClr val="accent1"/>
              </a:solidFill>
              <a:prstDash val="solid"/>
              <a:round/>
            </a:ln>
          </a:right>
          <a:top>
            <a:ln w="50800" cap="flat">
              <a:solidFill>
                <a:schemeClr val="accent1"/>
              </a:solidFill>
              <a:prstDash val="solid"/>
              <a:round/>
            </a:ln>
          </a:top>
          <a:bottom>
            <a:ln w="12700" cap="flat">
              <a:solidFill>
                <a:schemeClr val="accent1"/>
              </a:solidFill>
              <a:prstDash val="solid"/>
              <a:round/>
            </a:ln>
          </a:bottom>
          <a:insideH>
            <a:ln w="12700" cap="flat">
              <a:solidFill>
                <a:schemeClr val="accent1"/>
              </a:solidFill>
              <a:prstDash val="solid"/>
              <a:round/>
            </a:ln>
          </a:insideH>
          <a:insideV>
            <a:ln w="12700" cap="flat">
              <a:solidFill>
                <a:schemeClr val="accent1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1"/>
              </a:solidFill>
              <a:prstDash val="solid"/>
              <a:round/>
            </a:ln>
          </a:left>
          <a:right>
            <a:ln w="12700" cap="flat">
              <a:solidFill>
                <a:schemeClr val="accent1"/>
              </a:solidFill>
              <a:prstDash val="solid"/>
              <a:round/>
            </a:ln>
          </a:right>
          <a:top>
            <a:ln w="12700" cap="flat">
              <a:solidFill>
                <a:schemeClr val="accent1"/>
              </a:solidFill>
              <a:prstDash val="solid"/>
              <a:round/>
            </a:ln>
          </a:top>
          <a:bottom>
            <a:ln w="25400" cap="flat">
              <a:solidFill>
                <a:schemeClr val="accent1"/>
              </a:solidFill>
              <a:prstDash val="solid"/>
              <a:round/>
            </a:ln>
          </a:bottom>
          <a:insideH>
            <a:ln w="12700" cap="flat">
              <a:solidFill>
                <a:schemeClr val="accent1"/>
              </a:solidFill>
              <a:prstDash val="solid"/>
              <a:round/>
            </a:ln>
          </a:insideH>
          <a:insideV>
            <a:ln w="12700" cap="flat">
              <a:solidFill>
                <a:schemeClr val="accent1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CD6"/>
          </a:solidFill>
        </a:fill>
      </a:tcStyle>
    </a:wholeTbl>
    <a:band2H>
      <a:tcTxStyle/>
      <a:tcStyle>
        <a:tcBdr/>
        <a:fill>
          <a:solidFill>
            <a:srgbClr val="E6E7EC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9EEF3"/>
          </a:solidFill>
        </a:fill>
      </a:tcStyle>
    </a:wholeTbl>
    <a:band2H>
      <a:tcTxStyle/>
      <a:tcStyle>
        <a:tcBdr/>
        <a:fill>
          <a:solidFill>
            <a:srgbClr val="F4F7F9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6F6F6"/>
          </a:solidFill>
        </a:fill>
      </a:tcStyle>
    </a:wholeTbl>
    <a:band2H>
      <a:tcTxStyle/>
      <a:tcStyle>
        <a:tcBdr/>
        <a:fill>
          <a:solidFill>
            <a:srgbClr val="FBFBFB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lumOff val="9999"/>
            </a:scheme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chemeClr val="accent5">
              <a:lumOff val="9999"/>
            </a:schemeClr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2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0" name="Shape 13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Times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Times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Times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Times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Times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Times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Times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Times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Time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283403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309561" y="2214982"/>
            <a:ext cx="5400001" cy="1939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/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15" name="Titeltext"/>
          <p:cNvSpPr txBox="1">
            <a:spLocks noGrp="1"/>
          </p:cNvSpPr>
          <p:nvPr>
            <p:ph type="title"/>
          </p:nvPr>
        </p:nvSpPr>
        <p:spPr>
          <a:xfrm>
            <a:off x="309561" y="1424688"/>
            <a:ext cx="7200002" cy="37920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Titeltext</a:t>
            </a:r>
          </a:p>
        </p:txBody>
      </p:sp>
      <p:sp>
        <p:nvSpPr>
          <p:cNvPr id="16" name="Gerader Verbinder 12"/>
          <p:cNvSpPr/>
          <p:nvPr/>
        </p:nvSpPr>
        <p:spPr>
          <a:xfrm>
            <a:off x="0" y="6583677"/>
            <a:ext cx="9906001" cy="1"/>
          </a:xfrm>
          <a:prstGeom prst="line">
            <a:avLst/>
          </a:prstGeom>
          <a:solidFill>
            <a:srgbClr val="AAD5E7"/>
          </a:solidFill>
          <a:ln>
            <a:solidFill>
              <a:schemeClr val="accent1">
                <a:alpha val="47000"/>
              </a:schemeClr>
            </a:solidFill>
          </a:ln>
        </p:spPr>
        <p:txBody>
          <a:bodyPr lIns="0" tIns="0" rIns="0" bIns="0" anchor="ctr"/>
          <a:lstStyle/>
          <a:p>
            <a:endParaRPr/>
          </a:p>
        </p:txBody>
      </p:sp>
      <p:pic>
        <p:nvPicPr>
          <p:cNvPr id="17" name="Grafik 3" descr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55345"/>
            <a:ext cx="4861646" cy="129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8" name="Textfeld 8"/>
          <p:cNvSpPr txBox="1"/>
          <p:nvPr/>
        </p:nvSpPr>
        <p:spPr>
          <a:xfrm>
            <a:off x="638109" y="6597339"/>
            <a:ext cx="2286968" cy="2269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200"/>
              </a:spcBef>
              <a:defRPr sz="1000" b="0">
                <a:solidFill>
                  <a:srgbClr val="2D306F"/>
                </a:solidFill>
              </a:defRPr>
            </a:lvl1pPr>
          </a:lstStyle>
          <a:p>
            <a:r>
              <a:t>  www.strategy.app</a:t>
            </a:r>
          </a:p>
        </p:txBody>
      </p:sp>
      <p:sp>
        <p:nvSpPr>
          <p:cNvPr id="19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4787900" y="6172200"/>
            <a:ext cx="2311400" cy="368301"/>
          </a:xfrm>
          <a:prstGeom prst="rect">
            <a:avLst/>
          </a:prstGeom>
        </p:spPr>
        <p:txBody>
          <a:bodyPr anchor="ctr"/>
          <a:lstStyle>
            <a:lvl1pPr algn="r">
              <a:defRPr sz="1200" b="1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110" name="Textfeld 10"/>
          <p:cNvSpPr txBox="1"/>
          <p:nvPr/>
        </p:nvSpPr>
        <p:spPr>
          <a:xfrm>
            <a:off x="638109" y="6597339"/>
            <a:ext cx="2286968" cy="2269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200"/>
              </a:spcBef>
              <a:defRPr sz="1000" b="0">
                <a:solidFill>
                  <a:srgbClr val="2D306F"/>
                </a:solidFill>
              </a:defRPr>
            </a:lvl1pPr>
          </a:lstStyle>
          <a:p>
            <a:r>
              <a:t>  www.strategy.app</a:t>
            </a:r>
          </a:p>
        </p:txBody>
      </p:sp>
      <p:sp>
        <p:nvSpPr>
          <p:cNvPr id="111" name="Gerader Verbinder 2"/>
          <p:cNvSpPr/>
          <p:nvPr/>
        </p:nvSpPr>
        <p:spPr>
          <a:xfrm>
            <a:off x="0" y="6583677"/>
            <a:ext cx="9906001" cy="1"/>
          </a:xfrm>
          <a:prstGeom prst="line">
            <a:avLst/>
          </a:prstGeom>
          <a:solidFill>
            <a:srgbClr val="AAD5E7"/>
          </a:solidFill>
          <a:ln>
            <a:solidFill>
              <a:schemeClr val="accent1">
                <a:alpha val="47000"/>
              </a:schemeClr>
            </a:solidFill>
          </a:ln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12" name="Titeltext"/>
          <p:cNvSpPr txBox="1">
            <a:spLocks noGrp="1"/>
          </p:cNvSpPr>
          <p:nvPr>
            <p:ph type="title"/>
          </p:nvPr>
        </p:nvSpPr>
        <p:spPr>
          <a:xfrm>
            <a:off x="309599" y="593924"/>
            <a:ext cx="9288465" cy="50323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Titeltext</a:t>
            </a:r>
          </a:p>
        </p:txBody>
      </p:sp>
      <p:sp>
        <p:nvSpPr>
          <p:cNvPr id="113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309563" y="1416050"/>
            <a:ext cx="4367213" cy="120648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/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34" name="Textfeld 10"/>
          <p:cNvSpPr txBox="1"/>
          <p:nvPr/>
        </p:nvSpPr>
        <p:spPr>
          <a:xfrm>
            <a:off x="638109" y="6597339"/>
            <a:ext cx="2286968" cy="2269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200"/>
              </a:spcBef>
              <a:defRPr sz="1000" b="0">
                <a:solidFill>
                  <a:srgbClr val="2D306F"/>
                </a:solidFill>
              </a:defRPr>
            </a:lvl1pPr>
          </a:lstStyle>
          <a:p>
            <a:r>
              <a:t>  www.strategy.app</a:t>
            </a:r>
          </a:p>
        </p:txBody>
      </p:sp>
      <p:sp>
        <p:nvSpPr>
          <p:cNvPr id="35" name="Gerader Verbinder 2"/>
          <p:cNvSpPr/>
          <p:nvPr/>
        </p:nvSpPr>
        <p:spPr>
          <a:xfrm>
            <a:off x="0" y="6583677"/>
            <a:ext cx="9906001" cy="1"/>
          </a:xfrm>
          <a:prstGeom prst="line">
            <a:avLst/>
          </a:prstGeom>
          <a:solidFill>
            <a:srgbClr val="AAD5E7"/>
          </a:solidFill>
          <a:ln>
            <a:solidFill>
              <a:schemeClr val="accent1">
                <a:alpha val="47000"/>
              </a:schemeClr>
            </a:solidFill>
          </a:ln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6" name="Titeltext"/>
          <p:cNvSpPr txBox="1">
            <a:spLocks noGrp="1"/>
          </p:cNvSpPr>
          <p:nvPr>
            <p:ph type="title"/>
          </p:nvPr>
        </p:nvSpPr>
        <p:spPr>
          <a:xfrm>
            <a:off x="304800" y="592260"/>
            <a:ext cx="9288464" cy="50323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solidFill>
                  <a:srgbClr val="3A3A3A"/>
                </a:solidFill>
              </a:defRPr>
            </a:lvl1pPr>
          </a:lstStyle>
          <a:p>
            <a:r>
              <a:t>Titeltext</a:t>
            </a:r>
          </a:p>
        </p:txBody>
      </p:sp>
      <p:sp>
        <p:nvSpPr>
          <p:cNvPr id="37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309563" y="1416050"/>
            <a:ext cx="9283701" cy="119538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4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45" name="Textfeld 10"/>
          <p:cNvSpPr txBox="1"/>
          <p:nvPr/>
        </p:nvSpPr>
        <p:spPr>
          <a:xfrm>
            <a:off x="638109" y="6597339"/>
            <a:ext cx="2286968" cy="2269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200"/>
              </a:spcBef>
              <a:defRPr sz="1000" b="0">
                <a:solidFill>
                  <a:srgbClr val="2D306F"/>
                </a:solidFill>
              </a:defRPr>
            </a:lvl1pPr>
          </a:lstStyle>
          <a:p>
            <a:r>
              <a:t>  www.strategy.app</a:t>
            </a:r>
          </a:p>
        </p:txBody>
      </p:sp>
      <p:sp>
        <p:nvSpPr>
          <p:cNvPr id="46" name="Gerader Verbinder 2"/>
          <p:cNvSpPr/>
          <p:nvPr/>
        </p:nvSpPr>
        <p:spPr>
          <a:xfrm>
            <a:off x="0" y="6583677"/>
            <a:ext cx="9906001" cy="1"/>
          </a:xfrm>
          <a:prstGeom prst="line">
            <a:avLst/>
          </a:prstGeom>
          <a:solidFill>
            <a:srgbClr val="AAD5E7"/>
          </a:solidFill>
          <a:ln>
            <a:solidFill>
              <a:schemeClr val="accent1">
                <a:alpha val="47000"/>
              </a:schemeClr>
            </a:solidFill>
          </a:ln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7" name="Titeltext"/>
          <p:cNvSpPr txBox="1">
            <a:spLocks noGrp="1"/>
          </p:cNvSpPr>
          <p:nvPr>
            <p:ph type="title"/>
          </p:nvPr>
        </p:nvSpPr>
        <p:spPr>
          <a:xfrm>
            <a:off x="304800" y="592260"/>
            <a:ext cx="9288464" cy="50323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solidFill>
                  <a:srgbClr val="3A3A3A"/>
                </a:solidFill>
              </a:defRPr>
            </a:lvl1pPr>
          </a:lstStyle>
          <a:p>
            <a:r>
              <a:t>Titeltext</a:t>
            </a:r>
          </a:p>
        </p:txBody>
      </p:sp>
      <p:sp>
        <p:nvSpPr>
          <p:cNvPr id="48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309563" y="1416050"/>
            <a:ext cx="4391026" cy="119538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56" name="Textfeld 10"/>
          <p:cNvSpPr txBox="1"/>
          <p:nvPr/>
        </p:nvSpPr>
        <p:spPr>
          <a:xfrm>
            <a:off x="638109" y="6597339"/>
            <a:ext cx="2286968" cy="2269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200"/>
              </a:spcBef>
              <a:defRPr sz="1000" b="0">
                <a:solidFill>
                  <a:srgbClr val="2D306F"/>
                </a:solidFill>
              </a:defRPr>
            </a:lvl1pPr>
          </a:lstStyle>
          <a:p>
            <a:r>
              <a:t>  www.strategy.app</a:t>
            </a:r>
          </a:p>
        </p:txBody>
      </p:sp>
      <p:sp>
        <p:nvSpPr>
          <p:cNvPr id="57" name="Gerader Verbinder 2"/>
          <p:cNvSpPr/>
          <p:nvPr/>
        </p:nvSpPr>
        <p:spPr>
          <a:xfrm>
            <a:off x="0" y="6583677"/>
            <a:ext cx="9906001" cy="1"/>
          </a:xfrm>
          <a:prstGeom prst="line">
            <a:avLst/>
          </a:prstGeom>
          <a:solidFill>
            <a:srgbClr val="AAD5E7"/>
          </a:solidFill>
          <a:ln>
            <a:solidFill>
              <a:schemeClr val="accent1">
                <a:alpha val="47000"/>
              </a:schemeClr>
            </a:solidFill>
          </a:ln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8" name="Titeltext"/>
          <p:cNvSpPr txBox="1">
            <a:spLocks noGrp="1"/>
          </p:cNvSpPr>
          <p:nvPr>
            <p:ph type="title"/>
          </p:nvPr>
        </p:nvSpPr>
        <p:spPr>
          <a:xfrm>
            <a:off x="309599" y="593924"/>
            <a:ext cx="9288465" cy="50323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Titeltext</a:t>
            </a:r>
          </a:p>
        </p:txBody>
      </p:sp>
      <p:sp>
        <p:nvSpPr>
          <p:cNvPr id="59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309599" y="1861637"/>
            <a:ext cx="9283701" cy="119538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5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67" name="Textfeld 10"/>
          <p:cNvSpPr txBox="1"/>
          <p:nvPr/>
        </p:nvSpPr>
        <p:spPr>
          <a:xfrm>
            <a:off x="638109" y="6597339"/>
            <a:ext cx="2286968" cy="2269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200"/>
              </a:spcBef>
              <a:defRPr sz="1000" b="0">
                <a:solidFill>
                  <a:srgbClr val="2D306F"/>
                </a:solidFill>
              </a:defRPr>
            </a:lvl1pPr>
          </a:lstStyle>
          <a:p>
            <a:r>
              <a:t>  www.strategy.app</a:t>
            </a:r>
          </a:p>
        </p:txBody>
      </p:sp>
      <p:sp>
        <p:nvSpPr>
          <p:cNvPr id="68" name="Gerader Verbinder 2"/>
          <p:cNvSpPr/>
          <p:nvPr/>
        </p:nvSpPr>
        <p:spPr>
          <a:xfrm>
            <a:off x="0" y="6583677"/>
            <a:ext cx="9906001" cy="1"/>
          </a:xfrm>
          <a:prstGeom prst="line">
            <a:avLst/>
          </a:prstGeom>
          <a:solidFill>
            <a:srgbClr val="AAD5E7"/>
          </a:solidFill>
          <a:ln>
            <a:solidFill>
              <a:schemeClr val="accent1">
                <a:alpha val="47000"/>
              </a:schemeClr>
            </a:solidFill>
          </a:ln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9" name="Titeltext"/>
          <p:cNvSpPr txBox="1">
            <a:spLocks noGrp="1"/>
          </p:cNvSpPr>
          <p:nvPr>
            <p:ph type="title"/>
          </p:nvPr>
        </p:nvSpPr>
        <p:spPr>
          <a:xfrm>
            <a:off x="309599" y="593924"/>
            <a:ext cx="9288465" cy="50323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Titeltext</a:t>
            </a:r>
          </a:p>
        </p:txBody>
      </p:sp>
      <p:sp>
        <p:nvSpPr>
          <p:cNvPr id="70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309599" y="1861637"/>
            <a:ext cx="4390990" cy="119538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78" name="Textfeld 10"/>
          <p:cNvSpPr txBox="1"/>
          <p:nvPr/>
        </p:nvSpPr>
        <p:spPr>
          <a:xfrm>
            <a:off x="638109" y="6597339"/>
            <a:ext cx="2286968" cy="2269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200"/>
              </a:spcBef>
              <a:defRPr sz="1000" b="0">
                <a:solidFill>
                  <a:srgbClr val="2D306F"/>
                </a:solidFill>
              </a:defRPr>
            </a:lvl1pPr>
          </a:lstStyle>
          <a:p>
            <a:r>
              <a:t>  www.strategy.app</a:t>
            </a:r>
          </a:p>
        </p:txBody>
      </p:sp>
      <p:sp>
        <p:nvSpPr>
          <p:cNvPr id="79" name="Gerader Verbinder 2"/>
          <p:cNvSpPr/>
          <p:nvPr/>
        </p:nvSpPr>
        <p:spPr>
          <a:xfrm>
            <a:off x="0" y="6583677"/>
            <a:ext cx="9906001" cy="1"/>
          </a:xfrm>
          <a:prstGeom prst="line">
            <a:avLst/>
          </a:prstGeom>
          <a:solidFill>
            <a:srgbClr val="AAD5E7"/>
          </a:solidFill>
          <a:ln>
            <a:solidFill>
              <a:schemeClr val="accent1">
                <a:alpha val="47000"/>
              </a:schemeClr>
            </a:solidFill>
          </a:ln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0" name="Titeltext"/>
          <p:cNvSpPr txBox="1">
            <a:spLocks noGrp="1"/>
          </p:cNvSpPr>
          <p:nvPr>
            <p:ph type="title"/>
          </p:nvPr>
        </p:nvSpPr>
        <p:spPr>
          <a:xfrm>
            <a:off x="309599" y="593924"/>
            <a:ext cx="9288465" cy="50323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Titeltext</a:t>
            </a:r>
          </a:p>
        </p:txBody>
      </p:sp>
      <p:sp>
        <p:nvSpPr>
          <p:cNvPr id="81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309599" y="1861637"/>
            <a:ext cx="9283701" cy="119538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6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89" name="Textfeld 10"/>
          <p:cNvSpPr txBox="1"/>
          <p:nvPr/>
        </p:nvSpPr>
        <p:spPr>
          <a:xfrm>
            <a:off x="638109" y="6597339"/>
            <a:ext cx="2286968" cy="2269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200"/>
              </a:spcBef>
              <a:defRPr sz="1000" b="0">
                <a:solidFill>
                  <a:srgbClr val="2D306F"/>
                </a:solidFill>
              </a:defRPr>
            </a:lvl1pPr>
          </a:lstStyle>
          <a:p>
            <a:r>
              <a:t>  www.strategy.app</a:t>
            </a:r>
          </a:p>
        </p:txBody>
      </p:sp>
      <p:sp>
        <p:nvSpPr>
          <p:cNvPr id="90" name="Gerader Verbinder 2"/>
          <p:cNvSpPr/>
          <p:nvPr/>
        </p:nvSpPr>
        <p:spPr>
          <a:xfrm>
            <a:off x="0" y="6583677"/>
            <a:ext cx="9906001" cy="1"/>
          </a:xfrm>
          <a:prstGeom prst="line">
            <a:avLst/>
          </a:prstGeom>
          <a:solidFill>
            <a:srgbClr val="AAD5E7"/>
          </a:solidFill>
          <a:ln>
            <a:solidFill>
              <a:schemeClr val="accent1">
                <a:alpha val="47000"/>
              </a:schemeClr>
            </a:solidFill>
          </a:ln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91" name="Titeltext"/>
          <p:cNvSpPr txBox="1">
            <a:spLocks noGrp="1"/>
          </p:cNvSpPr>
          <p:nvPr>
            <p:ph type="title"/>
          </p:nvPr>
        </p:nvSpPr>
        <p:spPr>
          <a:xfrm>
            <a:off x="309599" y="593924"/>
            <a:ext cx="9288465" cy="50323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Titeltext</a:t>
            </a:r>
          </a:p>
        </p:txBody>
      </p:sp>
      <p:sp>
        <p:nvSpPr>
          <p:cNvPr id="92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309599" y="1861637"/>
            <a:ext cx="4390990" cy="119538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100" name="Textfeld 10"/>
          <p:cNvSpPr txBox="1"/>
          <p:nvPr/>
        </p:nvSpPr>
        <p:spPr>
          <a:xfrm>
            <a:off x="638109" y="6597339"/>
            <a:ext cx="2286968" cy="2269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200"/>
              </a:spcBef>
              <a:defRPr sz="1000" b="0">
                <a:solidFill>
                  <a:srgbClr val="2D306F"/>
                </a:solidFill>
              </a:defRPr>
            </a:lvl1pPr>
          </a:lstStyle>
          <a:p>
            <a:r>
              <a:t>  www.strategy.app</a:t>
            </a:r>
          </a:p>
        </p:txBody>
      </p:sp>
      <p:sp>
        <p:nvSpPr>
          <p:cNvPr id="101" name="Gerader Verbinder 2"/>
          <p:cNvSpPr/>
          <p:nvPr/>
        </p:nvSpPr>
        <p:spPr>
          <a:xfrm>
            <a:off x="0" y="6583677"/>
            <a:ext cx="9906001" cy="1"/>
          </a:xfrm>
          <a:prstGeom prst="line">
            <a:avLst/>
          </a:prstGeom>
          <a:solidFill>
            <a:srgbClr val="AAD5E7"/>
          </a:solidFill>
          <a:ln>
            <a:solidFill>
              <a:schemeClr val="accent1">
                <a:alpha val="47000"/>
              </a:schemeClr>
            </a:solidFill>
          </a:ln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2" name="Titeltext"/>
          <p:cNvSpPr txBox="1">
            <a:spLocks noGrp="1"/>
          </p:cNvSpPr>
          <p:nvPr>
            <p:ph type="title"/>
          </p:nvPr>
        </p:nvSpPr>
        <p:spPr>
          <a:xfrm>
            <a:off x="309599" y="593924"/>
            <a:ext cx="9288465" cy="50323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Titeltext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215648" y="6597339"/>
            <a:ext cx="245404" cy="226986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>
              <a:spcBef>
                <a:spcPts val="200"/>
              </a:spcBef>
              <a:defRPr sz="1000" b="0">
                <a:solidFill>
                  <a:srgbClr val="2D306F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3" name="Gerader Verbinder 8"/>
          <p:cNvSpPr/>
          <p:nvPr/>
        </p:nvSpPr>
        <p:spPr>
          <a:xfrm>
            <a:off x="0" y="6583677"/>
            <a:ext cx="9906001" cy="1"/>
          </a:xfrm>
          <a:prstGeom prst="line">
            <a:avLst/>
          </a:prstGeom>
          <a:solidFill>
            <a:srgbClr val="AAD5E7"/>
          </a:solidFill>
          <a:ln>
            <a:solidFill>
              <a:schemeClr val="accent1">
                <a:alpha val="47000"/>
              </a:schemeClr>
            </a:solidFill>
          </a:ln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" name="Textfeld 10"/>
          <p:cNvSpPr txBox="1"/>
          <p:nvPr/>
        </p:nvSpPr>
        <p:spPr>
          <a:xfrm>
            <a:off x="638109" y="6597339"/>
            <a:ext cx="2286968" cy="2269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200"/>
              </a:spcBef>
              <a:defRPr sz="1000" b="0">
                <a:solidFill>
                  <a:srgbClr val="2D306F"/>
                </a:solidFill>
              </a:defRPr>
            </a:lvl1pPr>
          </a:lstStyle>
          <a:p>
            <a:r>
              <a:t>  www.strategy.app</a:t>
            </a:r>
          </a:p>
        </p:txBody>
      </p:sp>
      <p:pic>
        <p:nvPicPr>
          <p:cNvPr id="5" name="Grafik 4" descr="Grafik 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-55345"/>
            <a:ext cx="4861646" cy="1296000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Titeltext"/>
          <p:cNvSpPr txBox="1">
            <a:spLocks noGrp="1"/>
          </p:cNvSpPr>
          <p:nvPr>
            <p:ph type="title"/>
          </p:nvPr>
        </p:nvSpPr>
        <p:spPr>
          <a:xfrm>
            <a:off x="495300" y="274637"/>
            <a:ext cx="8915400" cy="1325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/>
          <a:lstStyle/>
          <a:p>
            <a:r>
              <a:t>Titeltext</a:t>
            </a:r>
          </a:p>
        </p:txBody>
      </p:sp>
      <p:sp>
        <p:nvSpPr>
          <p:cNvPr id="7" name="Textebene 1…"/>
          <p:cNvSpPr txBox="1">
            <a:spLocks noGrp="1"/>
          </p:cNvSpPr>
          <p:nvPr>
            <p:ph type="body" idx="1"/>
          </p:nvPr>
        </p:nvSpPr>
        <p:spPr>
          <a:xfrm>
            <a:off x="495300" y="1600200"/>
            <a:ext cx="89154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/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spd="med"/>
  <p:txStyles>
    <p:titleStyle>
      <a:lvl1pPr marL="0" marR="0" indent="0" algn="l" defTabSz="957262" rtl="0" latinLnBrk="0">
        <a:lnSpc>
          <a:spcPct val="88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ln>
            <a:noFill/>
          </a:ln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957262" rtl="0" latinLnBrk="0">
        <a:lnSpc>
          <a:spcPct val="88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ln>
            <a:noFill/>
          </a:ln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957262" rtl="0" latinLnBrk="0">
        <a:lnSpc>
          <a:spcPct val="88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ln>
            <a:noFill/>
          </a:ln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957262" rtl="0" latinLnBrk="0">
        <a:lnSpc>
          <a:spcPct val="88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ln>
            <a:noFill/>
          </a:ln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957262" rtl="0" latinLnBrk="0">
        <a:lnSpc>
          <a:spcPct val="88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ln>
            <a:noFill/>
          </a:ln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5pPr>
      <a:lvl6pPr marL="0" marR="0" indent="457200" algn="l" defTabSz="957262" rtl="0" latinLnBrk="0">
        <a:lnSpc>
          <a:spcPct val="88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ln>
            <a:noFill/>
          </a:ln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6pPr>
      <a:lvl7pPr marL="0" marR="0" indent="914400" algn="l" defTabSz="957262" rtl="0" latinLnBrk="0">
        <a:lnSpc>
          <a:spcPct val="88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ln>
            <a:noFill/>
          </a:ln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7pPr>
      <a:lvl8pPr marL="0" marR="0" indent="1371600" algn="l" defTabSz="957262" rtl="0" latinLnBrk="0">
        <a:lnSpc>
          <a:spcPct val="88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ln>
            <a:noFill/>
          </a:ln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8pPr>
      <a:lvl9pPr marL="0" marR="0" indent="1828800" algn="l" defTabSz="957262" rtl="0" latinLnBrk="0">
        <a:lnSpc>
          <a:spcPct val="88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sz="2800" b="1" i="0" u="none" strike="noStrike" cap="none" spc="0" baseline="0">
          <a:ln>
            <a:noFill/>
          </a:ln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1042987" rtl="0" latinLnBrk="0">
        <a:lnSpc>
          <a:spcPct val="9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225425" marR="0" indent="-223838" algn="l" defTabSz="1042987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Tx/>
        <a:buChar char="■"/>
        <a:tabLst/>
        <a:defRPr sz="14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428625" marR="0" indent="-201612" algn="l" defTabSz="1042987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Tx/>
        <a:buChar char="―"/>
        <a:tabLst/>
        <a:defRPr sz="14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652462" marR="0" indent="-222250" algn="l" defTabSz="1042987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90000"/>
        <a:buFontTx/>
        <a:buChar char="□"/>
        <a:tabLst/>
        <a:defRPr sz="14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818620" marR="0" indent="-196320" algn="l" defTabSz="1042987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83000"/>
        <a:buFontTx/>
        <a:buChar char="–"/>
        <a:tabLst/>
        <a:defRPr sz="14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1275820" marR="0" indent="-196320" algn="l" defTabSz="1042987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83000"/>
        <a:buFontTx/>
        <a:buChar char="–"/>
        <a:tabLst/>
        <a:defRPr sz="14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1733020" marR="0" indent="-196320" algn="l" defTabSz="1042987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83000"/>
        <a:buFontTx/>
        <a:buChar char="–"/>
        <a:tabLst/>
        <a:defRPr sz="14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2190220" marR="0" indent="-196320" algn="l" defTabSz="1042987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83000"/>
        <a:buFontTx/>
        <a:buChar char="–"/>
        <a:tabLst/>
        <a:defRPr sz="14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2647420" marR="0" indent="-196320" algn="l" defTabSz="1042987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83000"/>
        <a:buFontTx/>
        <a:buChar char="–"/>
        <a:tabLst/>
        <a:defRPr sz="1400" b="1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309561" y="2214982"/>
            <a:ext cx="5400002" cy="193900"/>
          </a:xfrm>
          <a:prstGeom prst="rect">
            <a:avLst/>
          </a:prstGeom>
        </p:spPr>
        <p:txBody>
          <a:bodyPr/>
          <a:lstStyle>
            <a:lvl1pPr defTabSz="1022128">
              <a:defRPr sz="1372"/>
            </a:lvl1pPr>
          </a:lstStyle>
          <a:p>
            <a:r>
              <a:rPr lang="de-CH" dirty="0"/>
              <a:t>Evaluation of </a:t>
            </a:r>
            <a:r>
              <a:rPr lang="de-CH" dirty="0" err="1"/>
              <a:t>strategic</a:t>
            </a:r>
            <a:r>
              <a:rPr lang="de-CH" dirty="0"/>
              <a:t> </a:t>
            </a:r>
            <a:r>
              <a:rPr lang="de-CH" dirty="0" err="1"/>
              <a:t>options</a:t>
            </a:r>
            <a:endParaRPr lang="de-CH" dirty="0"/>
          </a:p>
        </p:txBody>
      </p:sp>
      <p:sp>
        <p:nvSpPr>
          <p:cNvPr id="133" name="Rectangle 2"/>
          <p:cNvSpPr txBox="1">
            <a:spLocks noGrp="1"/>
          </p:cNvSpPr>
          <p:nvPr>
            <p:ph type="title"/>
          </p:nvPr>
        </p:nvSpPr>
        <p:spPr>
          <a:xfrm>
            <a:off x="309561" y="1424688"/>
            <a:ext cx="7200002" cy="379207"/>
          </a:xfrm>
          <a:prstGeom prst="rect">
            <a:avLst/>
          </a:prstGeom>
        </p:spPr>
        <p:txBody>
          <a:bodyPr/>
          <a:lstStyle>
            <a:lvl1pPr defTabSz="880681">
              <a:spcBef>
                <a:spcPts val="1500"/>
              </a:spcBef>
              <a:defRPr sz="2576"/>
            </a:lvl1pPr>
          </a:lstStyle>
          <a:p>
            <a:r>
              <a:t>Adjacencies</a:t>
            </a:r>
          </a:p>
        </p:txBody>
      </p:sp>
      <p:sp>
        <p:nvSpPr>
          <p:cNvPr id="134" name="Rectangle 5"/>
          <p:cNvSpPr txBox="1"/>
          <p:nvPr/>
        </p:nvSpPr>
        <p:spPr>
          <a:xfrm>
            <a:off x="307975" y="4626820"/>
            <a:ext cx="4953000" cy="17184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/>
          <a:p>
            <a:pPr>
              <a:lnSpc>
                <a:spcPct val="90000"/>
              </a:lnSpc>
              <a:spcBef>
                <a:spcPts val="800"/>
              </a:spcBef>
              <a:tabLst>
                <a:tab pos="304800" algn="l"/>
              </a:tabLst>
              <a:defRPr sz="1000" b="0"/>
            </a:pPr>
            <a:endParaRPr dirty="0"/>
          </a:p>
          <a:p>
            <a:pPr>
              <a:lnSpc>
                <a:spcPct val="90000"/>
              </a:lnSpc>
              <a:spcBef>
                <a:spcPts val="600"/>
              </a:spcBef>
              <a:tabLst>
                <a:tab pos="304800" algn="l"/>
              </a:tabLst>
              <a:defRPr sz="1000" b="0"/>
            </a:pPr>
            <a:r>
              <a:rPr dirty="0"/>
              <a:t>Furger </a:t>
            </a:r>
            <a:r>
              <a:rPr lang="de-CH" dirty="0"/>
              <a:t>a</a:t>
            </a:r>
            <a:r>
              <a:rPr dirty="0" err="1"/>
              <a:t>nd</a:t>
            </a:r>
            <a:r>
              <a:rPr dirty="0"/>
              <a:t> Partner </a:t>
            </a:r>
            <a:r>
              <a:rPr lang="de-CH" dirty="0" err="1"/>
              <a:t>Inc</a:t>
            </a:r>
            <a:br>
              <a:rPr dirty="0"/>
            </a:br>
            <a:r>
              <a:rPr lang="de-CH" dirty="0" err="1"/>
              <a:t>Strategy</a:t>
            </a:r>
            <a:r>
              <a:rPr lang="de-CH" dirty="0"/>
              <a:t> Development</a:t>
            </a:r>
            <a:br>
              <a:rPr dirty="0"/>
            </a:br>
            <a:r>
              <a:rPr dirty="0"/>
              <a:t>Hottingerstrasse 21</a:t>
            </a:r>
          </a:p>
          <a:p>
            <a:pPr>
              <a:lnSpc>
                <a:spcPct val="90000"/>
              </a:lnSpc>
              <a:spcBef>
                <a:spcPts val="600"/>
              </a:spcBef>
              <a:tabLst>
                <a:tab pos="304800" algn="l"/>
              </a:tabLst>
              <a:defRPr sz="1000" b="0"/>
            </a:pPr>
            <a:r>
              <a:rPr dirty="0"/>
              <a:t>8032 Z</a:t>
            </a:r>
            <a:r>
              <a:rPr lang="de-CH" dirty="0"/>
              <a:t>u</a:t>
            </a:r>
            <a:r>
              <a:rPr dirty="0"/>
              <a:t>rich</a:t>
            </a:r>
            <a:br>
              <a:rPr dirty="0"/>
            </a:br>
            <a:r>
              <a:rPr dirty="0" err="1"/>
              <a:t>Fon</a:t>
            </a:r>
            <a:r>
              <a:rPr dirty="0"/>
              <a:t>	+41 44 256 80 70</a:t>
            </a:r>
            <a:br>
              <a:rPr dirty="0"/>
            </a:br>
            <a:r>
              <a:rPr dirty="0"/>
              <a:t>Fax	+41 44 256 80 79</a:t>
            </a:r>
            <a:br>
              <a:rPr dirty="0"/>
            </a:br>
            <a:r>
              <a:rPr dirty="0"/>
              <a:t>Mail	furger@furger-partner.ch</a:t>
            </a:r>
          </a:p>
          <a:p>
            <a:pPr>
              <a:lnSpc>
                <a:spcPct val="90000"/>
              </a:lnSpc>
              <a:spcBef>
                <a:spcPts val="800"/>
              </a:spcBef>
              <a:tabLst>
                <a:tab pos="304800" algn="l"/>
              </a:tabLst>
              <a:defRPr sz="1000" b="0"/>
            </a:pPr>
            <a:endParaRPr dirty="0"/>
          </a:p>
          <a:p>
            <a:pPr>
              <a:lnSpc>
                <a:spcPct val="90000"/>
              </a:lnSpc>
              <a:spcBef>
                <a:spcPts val="600"/>
              </a:spcBef>
              <a:tabLst>
                <a:tab pos="304800" algn="l"/>
              </a:tabLst>
              <a:defRPr sz="1000" b="0"/>
            </a:pPr>
            <a:endParaRPr dirty="0"/>
          </a:p>
        </p:txBody>
      </p:sp>
      <p:pic>
        <p:nvPicPr>
          <p:cNvPr id="135" name="Grafik 4" descr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5354" y="2127182"/>
            <a:ext cx="6790646" cy="473081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980EAD75-DF89-4996-8308-26A10EF2E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Evaluation of the options according to two dimensions: </a:t>
            </a:r>
            <a:endParaRPr lang="de-CH" dirty="0"/>
          </a:p>
        </p:txBody>
      </p:sp>
      <p:sp>
        <p:nvSpPr>
          <p:cNvPr id="5" name="Text Box 11">
            <a:extLst>
              <a:ext uri="{FF2B5EF4-FFF2-40B4-BE49-F238E27FC236}">
                <a16:creationId xmlns:a16="http://schemas.microsoft.com/office/drawing/2014/main" id="{8FE53B01-A077-46B4-BB96-8144449D3AA2}"/>
              </a:ext>
            </a:extLst>
          </p:cNvPr>
          <p:cNvSpPr txBox="1"/>
          <p:nvPr/>
        </p:nvSpPr>
        <p:spPr>
          <a:xfrm>
            <a:off x="2629952" y="5463109"/>
            <a:ext cx="313860" cy="2692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1906" tIns="41906" rIns="41906" bIns="41906">
            <a:spAutoFit/>
          </a:bodyPr>
          <a:lstStyle>
            <a:lvl1pPr defTabSz="838200">
              <a:spcBef>
                <a:spcPts val="0"/>
              </a:spcBef>
              <a:defRPr sz="1200" b="0" i="1"/>
            </a:lvl1pPr>
          </a:lstStyle>
          <a:p>
            <a:r>
              <a:rPr lang="de-CH" dirty="0" err="1"/>
              <a:t>low</a:t>
            </a:r>
            <a:endParaRPr dirty="0"/>
          </a:p>
        </p:txBody>
      </p:sp>
      <p:sp>
        <p:nvSpPr>
          <p:cNvPr id="6" name="Text Box 12">
            <a:extLst>
              <a:ext uri="{FF2B5EF4-FFF2-40B4-BE49-F238E27FC236}">
                <a16:creationId xmlns:a16="http://schemas.microsoft.com/office/drawing/2014/main" id="{211311CA-BE6D-4207-A92C-0C0E31259692}"/>
              </a:ext>
            </a:extLst>
          </p:cNvPr>
          <p:cNvSpPr txBox="1"/>
          <p:nvPr/>
        </p:nvSpPr>
        <p:spPr>
          <a:xfrm>
            <a:off x="3055448" y="5732407"/>
            <a:ext cx="313860" cy="2692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1906" tIns="41906" rIns="41906" bIns="41906">
            <a:spAutoFit/>
          </a:bodyPr>
          <a:lstStyle>
            <a:lvl1pPr defTabSz="838200">
              <a:spcBef>
                <a:spcPts val="0"/>
              </a:spcBef>
              <a:defRPr sz="1200" b="0" i="1"/>
            </a:lvl1pPr>
          </a:lstStyle>
          <a:p>
            <a:r>
              <a:rPr lang="de-CH" dirty="0" err="1"/>
              <a:t>low</a:t>
            </a:r>
            <a:endParaRPr dirty="0"/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86179251-A554-4FBE-B7EE-AACDCE08A59D}"/>
              </a:ext>
            </a:extLst>
          </p:cNvPr>
          <p:cNvSpPr txBox="1"/>
          <p:nvPr/>
        </p:nvSpPr>
        <p:spPr>
          <a:xfrm>
            <a:off x="2489199" y="1912938"/>
            <a:ext cx="373171" cy="2692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1906" tIns="41906" rIns="41906" bIns="41906">
            <a:spAutoFit/>
          </a:bodyPr>
          <a:lstStyle>
            <a:lvl1pPr defTabSz="838200">
              <a:spcBef>
                <a:spcPts val="0"/>
              </a:spcBef>
              <a:defRPr sz="1200" b="0" i="1"/>
            </a:lvl1pPr>
          </a:lstStyle>
          <a:p>
            <a:r>
              <a:rPr lang="de-CH" dirty="0"/>
              <a:t>high</a:t>
            </a:r>
            <a:endParaRPr dirty="0"/>
          </a:p>
        </p:txBody>
      </p:sp>
      <p:sp>
        <p:nvSpPr>
          <p:cNvPr id="8" name="Text Box 14">
            <a:extLst>
              <a:ext uri="{FF2B5EF4-FFF2-40B4-BE49-F238E27FC236}">
                <a16:creationId xmlns:a16="http://schemas.microsoft.com/office/drawing/2014/main" id="{691363EA-BCA8-4BB7-BF73-B87C8F1ACE84}"/>
              </a:ext>
            </a:extLst>
          </p:cNvPr>
          <p:cNvSpPr txBox="1"/>
          <p:nvPr/>
        </p:nvSpPr>
        <p:spPr>
          <a:xfrm>
            <a:off x="7084975" y="5727122"/>
            <a:ext cx="373171" cy="2692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1906" tIns="41906" rIns="41906" bIns="41906">
            <a:spAutoFit/>
          </a:bodyPr>
          <a:lstStyle>
            <a:lvl1pPr defTabSz="838200">
              <a:spcBef>
                <a:spcPts val="0"/>
              </a:spcBef>
              <a:defRPr sz="1200" b="0" i="1"/>
            </a:lvl1pPr>
          </a:lstStyle>
          <a:p>
            <a:r>
              <a:rPr lang="de-CH" dirty="0"/>
              <a:t>high</a:t>
            </a:r>
            <a:endParaRPr dirty="0"/>
          </a:p>
        </p:txBody>
      </p:sp>
      <p:sp>
        <p:nvSpPr>
          <p:cNvPr id="9" name="Text Box 15">
            <a:extLst>
              <a:ext uri="{FF2B5EF4-FFF2-40B4-BE49-F238E27FC236}">
                <a16:creationId xmlns:a16="http://schemas.microsoft.com/office/drawing/2014/main" id="{7B485A5C-82F7-480A-AF07-72FD124CDC9F}"/>
              </a:ext>
            </a:extLst>
          </p:cNvPr>
          <p:cNvSpPr txBox="1"/>
          <p:nvPr/>
        </p:nvSpPr>
        <p:spPr>
          <a:xfrm rot="16200000">
            <a:off x="1377475" y="3681216"/>
            <a:ext cx="2449060" cy="3000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1906" tIns="41906" rIns="41906" bIns="41906">
            <a:spAutoFit/>
          </a:bodyPr>
          <a:lstStyle>
            <a:lvl1pPr defTabSz="838200">
              <a:spcBef>
                <a:spcPts val="0"/>
              </a:spcBef>
            </a:lvl1pPr>
          </a:lstStyle>
          <a:p>
            <a:r>
              <a:rPr lang="de-CH" dirty="0" err="1"/>
              <a:t>Adjacency</a:t>
            </a:r>
            <a:r>
              <a:rPr lang="de-CH" dirty="0"/>
              <a:t> </a:t>
            </a:r>
            <a:r>
              <a:rPr lang="de-CH" dirty="0" err="1"/>
              <a:t>to</a:t>
            </a:r>
            <a:r>
              <a:rPr lang="de-CH" dirty="0"/>
              <a:t> </a:t>
            </a:r>
            <a:r>
              <a:rPr lang="de-CH" dirty="0" err="1"/>
              <a:t>core</a:t>
            </a:r>
            <a:r>
              <a:rPr lang="de-CH" dirty="0"/>
              <a:t> </a:t>
            </a:r>
            <a:r>
              <a:rPr lang="de-CH" dirty="0" err="1"/>
              <a:t>business</a:t>
            </a:r>
            <a:endParaRPr dirty="0"/>
          </a:p>
        </p:txBody>
      </p:sp>
      <p:sp>
        <p:nvSpPr>
          <p:cNvPr id="10" name="Text Box 17">
            <a:extLst>
              <a:ext uri="{FF2B5EF4-FFF2-40B4-BE49-F238E27FC236}">
                <a16:creationId xmlns:a16="http://schemas.microsoft.com/office/drawing/2014/main" id="{F8B21BD2-60BA-4B0B-AC49-FED8E41BC2C8}"/>
              </a:ext>
            </a:extLst>
          </p:cNvPr>
          <p:cNvSpPr txBox="1"/>
          <p:nvPr/>
        </p:nvSpPr>
        <p:spPr>
          <a:xfrm>
            <a:off x="4125990" y="5765929"/>
            <a:ext cx="1803050" cy="3000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1906" tIns="41906" rIns="41906" bIns="41906">
            <a:spAutoFit/>
          </a:bodyPr>
          <a:lstStyle>
            <a:lvl1pPr defTabSz="838200">
              <a:spcBef>
                <a:spcPts val="0"/>
              </a:spcBef>
            </a:lvl1pPr>
          </a:lstStyle>
          <a:p>
            <a:r>
              <a:rPr lang="de-CH" dirty="0" err="1"/>
              <a:t>Distance</a:t>
            </a:r>
            <a:r>
              <a:rPr lang="de-CH" dirty="0"/>
              <a:t> </a:t>
            </a:r>
            <a:r>
              <a:rPr lang="de-CH" dirty="0" err="1"/>
              <a:t>to</a:t>
            </a:r>
            <a:r>
              <a:rPr lang="de-CH" dirty="0"/>
              <a:t> </a:t>
            </a:r>
            <a:r>
              <a:rPr lang="de-CH" dirty="0" err="1"/>
              <a:t>success</a:t>
            </a:r>
            <a:endParaRPr lang="de-CH" dirty="0"/>
          </a:p>
        </p:txBody>
      </p:sp>
      <p:sp>
        <p:nvSpPr>
          <p:cNvPr id="11" name="Rechteck 21">
            <a:extLst>
              <a:ext uri="{FF2B5EF4-FFF2-40B4-BE49-F238E27FC236}">
                <a16:creationId xmlns:a16="http://schemas.microsoft.com/office/drawing/2014/main" id="{9FC91441-DEEB-435F-A162-9F656520CFE4}"/>
              </a:ext>
            </a:extLst>
          </p:cNvPr>
          <p:cNvSpPr/>
          <p:nvPr/>
        </p:nvSpPr>
        <p:spPr>
          <a:xfrm>
            <a:off x="3043260" y="1909763"/>
            <a:ext cx="4579671" cy="3810001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</a:ln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Gerade Verbindung 22">
            <a:extLst>
              <a:ext uri="{FF2B5EF4-FFF2-40B4-BE49-F238E27FC236}">
                <a16:creationId xmlns:a16="http://schemas.microsoft.com/office/drawing/2014/main" id="{E8B38419-B75A-418B-A13C-FB4273A9DCF6}"/>
              </a:ext>
            </a:extLst>
          </p:cNvPr>
          <p:cNvSpPr/>
          <p:nvPr/>
        </p:nvSpPr>
        <p:spPr>
          <a:xfrm>
            <a:off x="3043260" y="3814762"/>
            <a:ext cx="4579671" cy="1"/>
          </a:xfrm>
          <a:prstGeom prst="line">
            <a:avLst/>
          </a:prstGeom>
          <a:solidFill>
            <a:srgbClr val="AAD5E7"/>
          </a:solidFill>
          <a:ln w="19050">
            <a:solidFill>
              <a:srgbClr val="7E9CBC"/>
            </a:solidFill>
          </a:ln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3" name="Gerade Verbindung 23">
            <a:extLst>
              <a:ext uri="{FF2B5EF4-FFF2-40B4-BE49-F238E27FC236}">
                <a16:creationId xmlns:a16="http://schemas.microsoft.com/office/drawing/2014/main" id="{5083D84C-C2B2-4461-9812-980ECEF26937}"/>
              </a:ext>
            </a:extLst>
          </p:cNvPr>
          <p:cNvSpPr/>
          <p:nvPr/>
        </p:nvSpPr>
        <p:spPr>
          <a:xfrm flipH="1">
            <a:off x="5333096" y="1909763"/>
            <a:ext cx="1" cy="3810001"/>
          </a:xfrm>
          <a:prstGeom prst="line">
            <a:avLst/>
          </a:prstGeom>
          <a:solidFill>
            <a:srgbClr val="AAD5E7"/>
          </a:solidFill>
          <a:ln w="19050">
            <a:solidFill>
              <a:srgbClr val="7E9CBC"/>
            </a:solidFill>
          </a:ln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4" name="Line 8">
            <a:extLst>
              <a:ext uri="{FF2B5EF4-FFF2-40B4-BE49-F238E27FC236}">
                <a16:creationId xmlns:a16="http://schemas.microsoft.com/office/drawing/2014/main" id="{896F37E1-BD86-4BAE-BD16-15A809242853}"/>
              </a:ext>
            </a:extLst>
          </p:cNvPr>
          <p:cNvSpPr/>
          <p:nvPr/>
        </p:nvSpPr>
        <p:spPr>
          <a:xfrm flipV="1">
            <a:off x="3105659" y="2066908"/>
            <a:ext cx="2281220" cy="2057256"/>
          </a:xfrm>
          <a:prstGeom prst="line">
            <a:avLst/>
          </a:prstGeom>
          <a:ln w="25400">
            <a:solidFill>
              <a:schemeClr val="accent1"/>
            </a:solidFill>
          </a:ln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5" name="Text Box 11">
            <a:extLst>
              <a:ext uri="{FF2B5EF4-FFF2-40B4-BE49-F238E27FC236}">
                <a16:creationId xmlns:a16="http://schemas.microsoft.com/office/drawing/2014/main" id="{ED5B028D-DAA9-4A4F-A8B7-BEDCADF6BE56}"/>
              </a:ext>
            </a:extLst>
          </p:cNvPr>
          <p:cNvSpPr txBox="1"/>
          <p:nvPr/>
        </p:nvSpPr>
        <p:spPr>
          <a:xfrm>
            <a:off x="6075886" y="1998285"/>
            <a:ext cx="1261498" cy="4638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/>
          <a:p>
            <a:pPr algn="ctr">
              <a:spcBef>
                <a:spcPts val="0"/>
              </a:spcBef>
              <a:defRPr sz="1200"/>
            </a:pPr>
            <a:r>
              <a:rPr lang="de-CH" dirty="0"/>
              <a:t>Growth </a:t>
            </a:r>
            <a:r>
              <a:rPr lang="de-CH" dirty="0" err="1"/>
              <a:t>through</a:t>
            </a:r>
            <a:endParaRPr lang="de-CH" dirty="0"/>
          </a:p>
          <a:p>
            <a:pPr algn="ctr">
              <a:spcBef>
                <a:spcPts val="0"/>
              </a:spcBef>
              <a:defRPr sz="1200"/>
            </a:pPr>
            <a:r>
              <a:rPr lang="de-CH" dirty="0" err="1"/>
              <a:t>diversification</a:t>
            </a:r>
            <a:endParaRPr lang="de-CH" dirty="0"/>
          </a:p>
        </p:txBody>
      </p:sp>
      <p:sp>
        <p:nvSpPr>
          <p:cNvPr id="16" name="Text Box 10">
            <a:extLst>
              <a:ext uri="{FF2B5EF4-FFF2-40B4-BE49-F238E27FC236}">
                <a16:creationId xmlns:a16="http://schemas.microsoft.com/office/drawing/2014/main" id="{322D8033-A81C-4875-B2E2-B00CFBF8D790}"/>
              </a:ext>
            </a:extLst>
          </p:cNvPr>
          <p:cNvSpPr txBox="1"/>
          <p:nvPr/>
        </p:nvSpPr>
        <p:spPr>
          <a:xfrm>
            <a:off x="6187999" y="5158278"/>
            <a:ext cx="1128449" cy="4638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/>
          <a:p>
            <a:pPr algn="ctr">
              <a:spcBef>
                <a:spcPts val="0"/>
              </a:spcBef>
              <a:defRPr sz="1200"/>
            </a:pPr>
            <a:r>
              <a:rPr lang="de-CH" dirty="0"/>
              <a:t>Expansion of </a:t>
            </a:r>
          </a:p>
          <a:p>
            <a:pPr algn="ctr">
              <a:spcBef>
                <a:spcPts val="0"/>
              </a:spcBef>
              <a:defRPr sz="1200"/>
            </a:pPr>
            <a:r>
              <a:rPr lang="de-CH" dirty="0" err="1"/>
              <a:t>core</a:t>
            </a:r>
            <a:r>
              <a:rPr lang="de-CH" dirty="0"/>
              <a:t> </a:t>
            </a:r>
            <a:r>
              <a:rPr lang="de-CH" dirty="0" err="1"/>
              <a:t>business</a:t>
            </a:r>
            <a:endParaRPr dirty="0"/>
          </a:p>
        </p:txBody>
      </p:sp>
      <p:sp>
        <p:nvSpPr>
          <p:cNvPr id="17" name="Oval 50">
            <a:extLst>
              <a:ext uri="{FF2B5EF4-FFF2-40B4-BE49-F238E27FC236}">
                <a16:creationId xmlns:a16="http://schemas.microsoft.com/office/drawing/2014/main" id="{D74E1892-E47B-4631-B321-62D6619FB410}"/>
              </a:ext>
            </a:extLst>
          </p:cNvPr>
          <p:cNvSpPr/>
          <p:nvPr/>
        </p:nvSpPr>
        <p:spPr>
          <a:xfrm>
            <a:off x="3340620" y="2791679"/>
            <a:ext cx="267835" cy="270001"/>
          </a:xfrm>
          <a:prstGeom prst="ellipse">
            <a:avLst/>
          </a:prstGeom>
          <a:gradFill>
            <a:gsLst>
              <a:gs pos="0">
                <a:schemeClr val="accent1">
                  <a:hueOff val="972940"/>
                  <a:satOff val="-60912"/>
                  <a:lumOff val="52167"/>
                </a:schemeClr>
              </a:gs>
              <a:gs pos="35000">
                <a:srgbClr val="C4CAE4"/>
              </a:gs>
              <a:gs pos="100000">
                <a:schemeClr val="accent1">
                  <a:hueOff val="994214"/>
                  <a:satOff val="-60089"/>
                  <a:lumOff val="69686"/>
                </a:schemeClr>
              </a:gs>
            </a:gsLst>
            <a:lin ang="16200000"/>
          </a:gradFill>
          <a:ln>
            <a:solidFill>
              <a:srgbClr val="003677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 anchor="ctr"/>
          <a:lstStyle/>
          <a:p>
            <a:pPr>
              <a:spcBef>
                <a:spcPts val="0"/>
              </a:spcBef>
              <a:defRPr sz="2400" b="0"/>
            </a:pPr>
            <a:endParaRPr/>
          </a:p>
        </p:txBody>
      </p:sp>
      <p:sp>
        <p:nvSpPr>
          <p:cNvPr id="18" name="Oval 50">
            <a:extLst>
              <a:ext uri="{FF2B5EF4-FFF2-40B4-BE49-F238E27FC236}">
                <a16:creationId xmlns:a16="http://schemas.microsoft.com/office/drawing/2014/main" id="{E8D1AF0F-A8C1-48CB-A707-6F881414A2A6}"/>
              </a:ext>
            </a:extLst>
          </p:cNvPr>
          <p:cNvSpPr/>
          <p:nvPr/>
        </p:nvSpPr>
        <p:spPr>
          <a:xfrm>
            <a:off x="3910717" y="2854080"/>
            <a:ext cx="267835" cy="270001"/>
          </a:xfrm>
          <a:prstGeom prst="ellipse">
            <a:avLst/>
          </a:prstGeom>
          <a:gradFill>
            <a:gsLst>
              <a:gs pos="0">
                <a:schemeClr val="accent1">
                  <a:hueOff val="972940"/>
                  <a:satOff val="-60912"/>
                  <a:lumOff val="52167"/>
                </a:schemeClr>
              </a:gs>
              <a:gs pos="35000">
                <a:srgbClr val="C4CAE4"/>
              </a:gs>
              <a:gs pos="100000">
                <a:schemeClr val="accent1">
                  <a:hueOff val="994214"/>
                  <a:satOff val="-60089"/>
                  <a:lumOff val="69686"/>
                </a:schemeClr>
              </a:gs>
            </a:gsLst>
            <a:lin ang="16200000"/>
          </a:gradFill>
          <a:ln>
            <a:solidFill>
              <a:srgbClr val="003677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 anchor="ctr"/>
          <a:lstStyle/>
          <a:p>
            <a:pPr>
              <a:spcBef>
                <a:spcPts val="0"/>
              </a:spcBef>
              <a:defRPr sz="2400" b="0"/>
            </a:pPr>
            <a:endParaRPr/>
          </a:p>
        </p:txBody>
      </p:sp>
      <p:sp>
        <p:nvSpPr>
          <p:cNvPr id="19" name="Oval 50">
            <a:extLst>
              <a:ext uri="{FF2B5EF4-FFF2-40B4-BE49-F238E27FC236}">
                <a16:creationId xmlns:a16="http://schemas.microsoft.com/office/drawing/2014/main" id="{85146400-E53A-464F-9F53-30CCA5DE86DD}"/>
              </a:ext>
            </a:extLst>
          </p:cNvPr>
          <p:cNvSpPr/>
          <p:nvPr/>
        </p:nvSpPr>
        <p:spPr>
          <a:xfrm>
            <a:off x="3429898" y="3696982"/>
            <a:ext cx="267835" cy="270001"/>
          </a:xfrm>
          <a:prstGeom prst="ellipse">
            <a:avLst/>
          </a:prstGeom>
          <a:gradFill>
            <a:gsLst>
              <a:gs pos="0">
                <a:schemeClr val="accent1">
                  <a:hueOff val="972940"/>
                  <a:satOff val="-60912"/>
                  <a:lumOff val="52167"/>
                </a:schemeClr>
              </a:gs>
              <a:gs pos="35000">
                <a:srgbClr val="C4CAE4"/>
              </a:gs>
              <a:gs pos="100000">
                <a:schemeClr val="accent1">
                  <a:hueOff val="994214"/>
                  <a:satOff val="-60089"/>
                  <a:lumOff val="69686"/>
                </a:schemeClr>
              </a:gs>
            </a:gsLst>
            <a:lin ang="16200000"/>
          </a:gradFill>
          <a:ln>
            <a:solidFill>
              <a:srgbClr val="003677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 anchor="ctr"/>
          <a:lstStyle/>
          <a:p>
            <a:pPr>
              <a:spcBef>
                <a:spcPts val="0"/>
              </a:spcBef>
              <a:defRPr sz="2400" b="0"/>
            </a:pPr>
            <a:endParaRPr/>
          </a:p>
        </p:txBody>
      </p:sp>
      <p:sp>
        <p:nvSpPr>
          <p:cNvPr id="20" name="Oval 50">
            <a:extLst>
              <a:ext uri="{FF2B5EF4-FFF2-40B4-BE49-F238E27FC236}">
                <a16:creationId xmlns:a16="http://schemas.microsoft.com/office/drawing/2014/main" id="{C2E817D8-CCE8-4931-AF51-70CEED61F306}"/>
              </a:ext>
            </a:extLst>
          </p:cNvPr>
          <p:cNvSpPr/>
          <p:nvPr/>
        </p:nvSpPr>
        <p:spPr>
          <a:xfrm>
            <a:off x="4082512" y="2467060"/>
            <a:ext cx="267835" cy="270001"/>
          </a:xfrm>
          <a:prstGeom prst="ellipse">
            <a:avLst/>
          </a:prstGeom>
          <a:gradFill>
            <a:gsLst>
              <a:gs pos="0">
                <a:schemeClr val="accent1">
                  <a:hueOff val="972940"/>
                  <a:satOff val="-60912"/>
                  <a:lumOff val="52167"/>
                </a:schemeClr>
              </a:gs>
              <a:gs pos="35000">
                <a:srgbClr val="C4CAE4"/>
              </a:gs>
              <a:gs pos="100000">
                <a:schemeClr val="accent1">
                  <a:hueOff val="994214"/>
                  <a:satOff val="-60089"/>
                  <a:lumOff val="69686"/>
                </a:schemeClr>
              </a:gs>
            </a:gsLst>
            <a:lin ang="16200000"/>
          </a:gradFill>
          <a:ln>
            <a:solidFill>
              <a:srgbClr val="003677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 anchor="ctr"/>
          <a:lstStyle/>
          <a:p>
            <a:pPr>
              <a:spcBef>
                <a:spcPts val="0"/>
              </a:spcBef>
              <a:defRPr sz="2400" b="0"/>
            </a:pPr>
            <a:endParaRPr/>
          </a:p>
        </p:txBody>
      </p:sp>
      <p:sp>
        <p:nvSpPr>
          <p:cNvPr id="21" name="Oval 50">
            <a:extLst>
              <a:ext uri="{FF2B5EF4-FFF2-40B4-BE49-F238E27FC236}">
                <a16:creationId xmlns:a16="http://schemas.microsoft.com/office/drawing/2014/main" id="{EDA08445-34D8-4D1D-8627-B52015B2EA68}"/>
              </a:ext>
            </a:extLst>
          </p:cNvPr>
          <p:cNvSpPr/>
          <p:nvPr/>
        </p:nvSpPr>
        <p:spPr>
          <a:xfrm>
            <a:off x="3903957" y="4073773"/>
            <a:ext cx="267835" cy="270001"/>
          </a:xfrm>
          <a:prstGeom prst="ellipse">
            <a:avLst/>
          </a:prstGeom>
          <a:gradFill>
            <a:gsLst>
              <a:gs pos="0">
                <a:schemeClr val="accent1">
                  <a:hueOff val="972940"/>
                  <a:satOff val="-60912"/>
                  <a:lumOff val="52167"/>
                </a:schemeClr>
              </a:gs>
              <a:gs pos="35000">
                <a:srgbClr val="C4CAE4"/>
              </a:gs>
              <a:gs pos="100000">
                <a:schemeClr val="accent1">
                  <a:hueOff val="994214"/>
                  <a:satOff val="-60089"/>
                  <a:lumOff val="69686"/>
                </a:schemeClr>
              </a:gs>
            </a:gsLst>
            <a:lin ang="16200000"/>
          </a:gradFill>
          <a:ln>
            <a:solidFill>
              <a:srgbClr val="003677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 anchor="ctr"/>
          <a:lstStyle/>
          <a:p>
            <a:pPr>
              <a:spcBef>
                <a:spcPts val="0"/>
              </a:spcBef>
              <a:defRPr sz="2400" b="0"/>
            </a:pPr>
            <a:endParaRPr/>
          </a:p>
        </p:txBody>
      </p:sp>
      <p:sp>
        <p:nvSpPr>
          <p:cNvPr id="22" name="Oval 50">
            <a:extLst>
              <a:ext uri="{FF2B5EF4-FFF2-40B4-BE49-F238E27FC236}">
                <a16:creationId xmlns:a16="http://schemas.microsoft.com/office/drawing/2014/main" id="{4A6DBC29-8012-4E49-973A-2FDAC00FE606}"/>
              </a:ext>
            </a:extLst>
          </p:cNvPr>
          <p:cNvSpPr/>
          <p:nvPr/>
        </p:nvSpPr>
        <p:spPr>
          <a:xfrm>
            <a:off x="4417026" y="3893773"/>
            <a:ext cx="267835" cy="270001"/>
          </a:xfrm>
          <a:prstGeom prst="ellipse">
            <a:avLst/>
          </a:prstGeom>
          <a:gradFill>
            <a:gsLst>
              <a:gs pos="0">
                <a:schemeClr val="accent1">
                  <a:hueOff val="972940"/>
                  <a:satOff val="-60912"/>
                  <a:lumOff val="52167"/>
                </a:schemeClr>
              </a:gs>
              <a:gs pos="35000">
                <a:srgbClr val="C4CAE4"/>
              </a:gs>
              <a:gs pos="100000">
                <a:schemeClr val="accent1">
                  <a:hueOff val="994214"/>
                  <a:satOff val="-60089"/>
                  <a:lumOff val="69686"/>
                </a:schemeClr>
              </a:gs>
            </a:gsLst>
            <a:lin ang="16200000"/>
          </a:gradFill>
          <a:ln>
            <a:solidFill>
              <a:srgbClr val="003677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 anchor="ctr"/>
          <a:lstStyle/>
          <a:p>
            <a:pPr>
              <a:spcBef>
                <a:spcPts val="0"/>
              </a:spcBef>
              <a:defRPr sz="2400" b="0"/>
            </a:pPr>
            <a:endParaRPr/>
          </a:p>
        </p:txBody>
      </p:sp>
      <p:sp>
        <p:nvSpPr>
          <p:cNvPr id="23" name="Oval 50">
            <a:extLst>
              <a:ext uri="{FF2B5EF4-FFF2-40B4-BE49-F238E27FC236}">
                <a16:creationId xmlns:a16="http://schemas.microsoft.com/office/drawing/2014/main" id="{9A435592-8198-4CED-9067-A607D5A5348A}"/>
              </a:ext>
            </a:extLst>
          </p:cNvPr>
          <p:cNvSpPr/>
          <p:nvPr/>
        </p:nvSpPr>
        <p:spPr>
          <a:xfrm>
            <a:off x="5637224" y="2823023"/>
            <a:ext cx="267835" cy="270001"/>
          </a:xfrm>
          <a:prstGeom prst="ellipse">
            <a:avLst/>
          </a:prstGeom>
          <a:gradFill>
            <a:gsLst>
              <a:gs pos="0">
                <a:schemeClr val="accent1">
                  <a:hueOff val="972940"/>
                  <a:satOff val="-60912"/>
                  <a:lumOff val="52167"/>
                </a:schemeClr>
              </a:gs>
              <a:gs pos="35000">
                <a:srgbClr val="C4CAE4"/>
              </a:gs>
              <a:gs pos="100000">
                <a:schemeClr val="accent1">
                  <a:hueOff val="994214"/>
                  <a:satOff val="-60089"/>
                  <a:lumOff val="69686"/>
                </a:schemeClr>
              </a:gs>
            </a:gsLst>
            <a:lin ang="16200000"/>
          </a:gradFill>
          <a:ln>
            <a:solidFill>
              <a:srgbClr val="003677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 anchor="ctr"/>
          <a:lstStyle/>
          <a:p>
            <a:pPr>
              <a:spcBef>
                <a:spcPts val="0"/>
              </a:spcBef>
              <a:defRPr sz="2400" b="0"/>
            </a:pPr>
            <a:endParaRPr/>
          </a:p>
        </p:txBody>
      </p:sp>
      <p:sp>
        <p:nvSpPr>
          <p:cNvPr id="24" name="Oval 50">
            <a:extLst>
              <a:ext uri="{FF2B5EF4-FFF2-40B4-BE49-F238E27FC236}">
                <a16:creationId xmlns:a16="http://schemas.microsoft.com/office/drawing/2014/main" id="{F0CB9955-6B6A-42E5-864D-014F569CA46A}"/>
              </a:ext>
            </a:extLst>
          </p:cNvPr>
          <p:cNvSpPr/>
          <p:nvPr/>
        </p:nvSpPr>
        <p:spPr>
          <a:xfrm>
            <a:off x="5458667" y="3377345"/>
            <a:ext cx="267835" cy="270001"/>
          </a:xfrm>
          <a:prstGeom prst="ellipse">
            <a:avLst/>
          </a:prstGeom>
          <a:gradFill>
            <a:gsLst>
              <a:gs pos="0">
                <a:schemeClr val="accent1">
                  <a:hueOff val="972940"/>
                  <a:satOff val="-60912"/>
                  <a:lumOff val="52167"/>
                </a:schemeClr>
              </a:gs>
              <a:gs pos="35000">
                <a:srgbClr val="C4CAE4"/>
              </a:gs>
              <a:gs pos="100000">
                <a:schemeClr val="accent1">
                  <a:hueOff val="994214"/>
                  <a:satOff val="-60089"/>
                  <a:lumOff val="69686"/>
                </a:schemeClr>
              </a:gs>
            </a:gsLst>
            <a:lin ang="16200000"/>
          </a:gradFill>
          <a:ln>
            <a:solidFill>
              <a:srgbClr val="003677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 anchor="ctr"/>
          <a:lstStyle/>
          <a:p>
            <a:pPr>
              <a:spcBef>
                <a:spcPts val="0"/>
              </a:spcBef>
              <a:defRPr sz="2400" b="0"/>
            </a:pPr>
            <a:endParaRPr/>
          </a:p>
        </p:txBody>
      </p:sp>
      <p:sp>
        <p:nvSpPr>
          <p:cNvPr id="25" name="Oval 50">
            <a:extLst>
              <a:ext uri="{FF2B5EF4-FFF2-40B4-BE49-F238E27FC236}">
                <a16:creationId xmlns:a16="http://schemas.microsoft.com/office/drawing/2014/main" id="{40B0DEC6-8BF1-419B-BD45-8520AB53D4C4}"/>
              </a:ext>
            </a:extLst>
          </p:cNvPr>
          <p:cNvSpPr/>
          <p:nvPr/>
        </p:nvSpPr>
        <p:spPr>
          <a:xfrm>
            <a:off x="5901585" y="3011080"/>
            <a:ext cx="267835" cy="270001"/>
          </a:xfrm>
          <a:prstGeom prst="ellipse">
            <a:avLst/>
          </a:prstGeom>
          <a:gradFill>
            <a:gsLst>
              <a:gs pos="0">
                <a:schemeClr val="accent1">
                  <a:hueOff val="972940"/>
                  <a:satOff val="-60912"/>
                  <a:lumOff val="52167"/>
                </a:schemeClr>
              </a:gs>
              <a:gs pos="35000">
                <a:srgbClr val="C4CAE4"/>
              </a:gs>
              <a:gs pos="100000">
                <a:schemeClr val="accent1">
                  <a:hueOff val="994214"/>
                  <a:satOff val="-60089"/>
                  <a:lumOff val="69686"/>
                </a:schemeClr>
              </a:gs>
            </a:gsLst>
            <a:lin ang="16200000"/>
          </a:gradFill>
          <a:ln>
            <a:solidFill>
              <a:srgbClr val="003677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 anchor="ctr"/>
          <a:lstStyle/>
          <a:p>
            <a:pPr>
              <a:spcBef>
                <a:spcPts val="0"/>
              </a:spcBef>
              <a:defRPr sz="2400" b="0"/>
            </a:pPr>
            <a:endParaRPr/>
          </a:p>
        </p:txBody>
      </p:sp>
      <p:sp>
        <p:nvSpPr>
          <p:cNvPr id="26" name="Oval 50">
            <a:extLst>
              <a:ext uri="{FF2B5EF4-FFF2-40B4-BE49-F238E27FC236}">
                <a16:creationId xmlns:a16="http://schemas.microsoft.com/office/drawing/2014/main" id="{143F5BFD-7AD8-42C2-B7D0-B32DA45660FE}"/>
              </a:ext>
            </a:extLst>
          </p:cNvPr>
          <p:cNvSpPr/>
          <p:nvPr/>
        </p:nvSpPr>
        <p:spPr>
          <a:xfrm>
            <a:off x="6625573" y="4351456"/>
            <a:ext cx="267835" cy="270001"/>
          </a:xfrm>
          <a:prstGeom prst="ellipse">
            <a:avLst/>
          </a:prstGeom>
          <a:gradFill>
            <a:gsLst>
              <a:gs pos="0">
                <a:schemeClr val="accent1">
                  <a:hueOff val="972940"/>
                  <a:satOff val="-60912"/>
                  <a:lumOff val="52167"/>
                </a:schemeClr>
              </a:gs>
              <a:gs pos="35000">
                <a:srgbClr val="C4CAE4"/>
              </a:gs>
              <a:gs pos="100000">
                <a:schemeClr val="accent1">
                  <a:hueOff val="994214"/>
                  <a:satOff val="-60089"/>
                  <a:lumOff val="69686"/>
                </a:schemeClr>
              </a:gs>
            </a:gsLst>
            <a:lin ang="16200000"/>
          </a:gradFill>
          <a:ln>
            <a:solidFill>
              <a:srgbClr val="003677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 anchor="ctr"/>
          <a:lstStyle/>
          <a:p>
            <a:pPr>
              <a:spcBef>
                <a:spcPts val="0"/>
              </a:spcBef>
              <a:defRPr sz="2400" b="0"/>
            </a:pPr>
            <a:endParaRPr/>
          </a:p>
        </p:txBody>
      </p:sp>
      <p:sp>
        <p:nvSpPr>
          <p:cNvPr id="27" name="Oval 50">
            <a:extLst>
              <a:ext uri="{FF2B5EF4-FFF2-40B4-BE49-F238E27FC236}">
                <a16:creationId xmlns:a16="http://schemas.microsoft.com/office/drawing/2014/main" id="{0F7EDB1B-9E5F-4BE7-9D51-7DC1573C8712}"/>
              </a:ext>
            </a:extLst>
          </p:cNvPr>
          <p:cNvSpPr/>
          <p:nvPr/>
        </p:nvSpPr>
        <p:spPr>
          <a:xfrm>
            <a:off x="5165594" y="4761581"/>
            <a:ext cx="267834" cy="270001"/>
          </a:xfrm>
          <a:prstGeom prst="ellipse">
            <a:avLst/>
          </a:prstGeom>
          <a:gradFill>
            <a:gsLst>
              <a:gs pos="0">
                <a:schemeClr val="accent1">
                  <a:hueOff val="972940"/>
                  <a:satOff val="-60912"/>
                  <a:lumOff val="52167"/>
                </a:schemeClr>
              </a:gs>
              <a:gs pos="35000">
                <a:srgbClr val="C4CAE4"/>
              </a:gs>
              <a:gs pos="100000">
                <a:schemeClr val="accent1">
                  <a:hueOff val="994214"/>
                  <a:satOff val="-60089"/>
                  <a:lumOff val="69686"/>
                </a:schemeClr>
              </a:gs>
            </a:gsLst>
            <a:lin ang="16200000"/>
          </a:gradFill>
          <a:ln>
            <a:solidFill>
              <a:srgbClr val="003677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 anchor="ctr"/>
          <a:lstStyle/>
          <a:p>
            <a:pPr>
              <a:spcBef>
                <a:spcPts val="0"/>
              </a:spcBef>
              <a:defRPr sz="2400" b="0"/>
            </a:pPr>
            <a:endParaRPr/>
          </a:p>
        </p:txBody>
      </p:sp>
      <p:sp>
        <p:nvSpPr>
          <p:cNvPr id="28" name="Oval 50">
            <a:extLst>
              <a:ext uri="{FF2B5EF4-FFF2-40B4-BE49-F238E27FC236}">
                <a16:creationId xmlns:a16="http://schemas.microsoft.com/office/drawing/2014/main" id="{932BB145-F8D9-4E0F-B1E1-5B91D38A97FE}"/>
              </a:ext>
            </a:extLst>
          </p:cNvPr>
          <p:cNvSpPr/>
          <p:nvPr/>
        </p:nvSpPr>
        <p:spPr>
          <a:xfrm>
            <a:off x="6350084" y="4644240"/>
            <a:ext cx="267835" cy="270001"/>
          </a:xfrm>
          <a:prstGeom prst="ellipse">
            <a:avLst/>
          </a:prstGeom>
          <a:gradFill>
            <a:gsLst>
              <a:gs pos="0">
                <a:schemeClr val="accent1">
                  <a:hueOff val="972940"/>
                  <a:satOff val="-60912"/>
                  <a:lumOff val="52167"/>
                </a:schemeClr>
              </a:gs>
              <a:gs pos="35000">
                <a:srgbClr val="C4CAE4"/>
              </a:gs>
              <a:gs pos="100000">
                <a:schemeClr val="accent1">
                  <a:hueOff val="994214"/>
                  <a:satOff val="-60089"/>
                  <a:lumOff val="69686"/>
                </a:schemeClr>
              </a:gs>
            </a:gsLst>
            <a:lin ang="16200000"/>
          </a:gradFill>
          <a:ln>
            <a:solidFill>
              <a:srgbClr val="003677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 anchor="ctr"/>
          <a:lstStyle/>
          <a:p>
            <a:pPr>
              <a:spcBef>
                <a:spcPts val="0"/>
              </a:spcBef>
              <a:defRPr sz="2400" b="0"/>
            </a:pPr>
            <a:endParaRPr/>
          </a:p>
        </p:txBody>
      </p:sp>
      <p:sp>
        <p:nvSpPr>
          <p:cNvPr id="29" name="Text Box 10">
            <a:extLst>
              <a:ext uri="{FF2B5EF4-FFF2-40B4-BE49-F238E27FC236}">
                <a16:creationId xmlns:a16="http://schemas.microsoft.com/office/drawing/2014/main" id="{396D29EE-219B-4B4C-BD4E-480FE1B752E1}"/>
              </a:ext>
            </a:extLst>
          </p:cNvPr>
          <p:cNvSpPr txBox="1"/>
          <p:nvPr/>
        </p:nvSpPr>
        <p:spPr>
          <a:xfrm>
            <a:off x="3306907" y="5250612"/>
            <a:ext cx="934827" cy="2664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 algn="ctr">
              <a:spcBef>
                <a:spcPts val="0"/>
              </a:spcBef>
              <a:defRPr sz="1200"/>
            </a:lvl1pPr>
          </a:lstStyle>
          <a:p>
            <a:r>
              <a:t>Quick Wins</a:t>
            </a:r>
          </a:p>
        </p:txBody>
      </p:sp>
      <p:sp>
        <p:nvSpPr>
          <p:cNvPr id="30" name="Text Box 10">
            <a:extLst>
              <a:ext uri="{FF2B5EF4-FFF2-40B4-BE49-F238E27FC236}">
                <a16:creationId xmlns:a16="http://schemas.microsoft.com/office/drawing/2014/main" id="{5AF58C7D-ACE4-41EF-B640-E428A4CD3EEF}"/>
              </a:ext>
            </a:extLst>
          </p:cNvPr>
          <p:cNvSpPr txBox="1"/>
          <p:nvPr/>
        </p:nvSpPr>
        <p:spPr>
          <a:xfrm>
            <a:off x="3274575" y="2044507"/>
            <a:ext cx="846320" cy="2791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 algn="ctr">
              <a:spcBef>
                <a:spcPts val="0"/>
              </a:spcBef>
              <a:defRPr sz="1200"/>
            </a:lvl1pPr>
          </a:lstStyle>
          <a:p>
            <a:r>
              <a:rPr dirty="0"/>
              <a:t>Ne</a:t>
            </a:r>
            <a:r>
              <a:rPr lang="de-CH" dirty="0"/>
              <a:t>w </a:t>
            </a:r>
            <a:r>
              <a:rPr lang="de-CH" dirty="0" err="1"/>
              <a:t>ideas</a:t>
            </a:r>
            <a:endParaRPr dirty="0"/>
          </a:p>
        </p:txBody>
      </p:sp>
      <p:sp>
        <p:nvSpPr>
          <p:cNvPr id="31" name="Line 8">
            <a:extLst>
              <a:ext uri="{FF2B5EF4-FFF2-40B4-BE49-F238E27FC236}">
                <a16:creationId xmlns:a16="http://schemas.microsoft.com/office/drawing/2014/main" id="{801A6C1B-E1F4-47C1-9F22-5B3DE13D8C61}"/>
              </a:ext>
            </a:extLst>
          </p:cNvPr>
          <p:cNvSpPr/>
          <p:nvPr/>
        </p:nvSpPr>
        <p:spPr>
          <a:xfrm flipV="1">
            <a:off x="5003806" y="3472536"/>
            <a:ext cx="2281220" cy="2057256"/>
          </a:xfrm>
          <a:prstGeom prst="line">
            <a:avLst/>
          </a:prstGeom>
          <a:ln w="25400">
            <a:solidFill>
              <a:schemeClr val="accent1"/>
            </a:solidFill>
          </a:ln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Line 8">
            <a:extLst>
              <a:ext uri="{FF2B5EF4-FFF2-40B4-BE49-F238E27FC236}">
                <a16:creationId xmlns:a16="http://schemas.microsoft.com/office/drawing/2014/main" id="{DE14B86C-CC0E-43CC-A2BE-7AEF5CC00D09}"/>
              </a:ext>
            </a:extLst>
          </p:cNvPr>
          <p:cNvSpPr/>
          <p:nvPr/>
        </p:nvSpPr>
        <p:spPr>
          <a:xfrm flipH="1" flipV="1">
            <a:off x="4554432" y="3124080"/>
            <a:ext cx="1235150" cy="1441009"/>
          </a:xfrm>
          <a:prstGeom prst="line">
            <a:avLst/>
          </a:prstGeom>
          <a:ln w="25400">
            <a:solidFill>
              <a:schemeClr val="accent1"/>
            </a:solidFill>
          </a:ln>
        </p:spPr>
        <p:txBody>
          <a:bodyPr lIns="0" tIns="0" rIns="0" bIns="0" anchor="ctr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71933780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980EAD75-DF89-4996-8308-26A10EF2E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Bundling of options to strategic directions</a:t>
            </a:r>
            <a:endParaRPr lang="de-CH" dirty="0"/>
          </a:p>
        </p:txBody>
      </p:sp>
      <p:sp>
        <p:nvSpPr>
          <p:cNvPr id="39" name="Rechteck 21">
            <a:extLst>
              <a:ext uri="{FF2B5EF4-FFF2-40B4-BE49-F238E27FC236}">
                <a16:creationId xmlns:a16="http://schemas.microsoft.com/office/drawing/2014/main" id="{9DFC4D1E-07C8-4480-9AD1-FE80B9025D7F}"/>
              </a:ext>
            </a:extLst>
          </p:cNvPr>
          <p:cNvSpPr/>
          <p:nvPr/>
        </p:nvSpPr>
        <p:spPr>
          <a:xfrm>
            <a:off x="3043260" y="1909763"/>
            <a:ext cx="4579671" cy="3810001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1"/>
            </a:solidFill>
          </a:ln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0" name="Gerade Verbindung 22">
            <a:extLst>
              <a:ext uri="{FF2B5EF4-FFF2-40B4-BE49-F238E27FC236}">
                <a16:creationId xmlns:a16="http://schemas.microsoft.com/office/drawing/2014/main" id="{1DB90818-9DE6-4BB7-80C6-7C135C79470C}"/>
              </a:ext>
            </a:extLst>
          </p:cNvPr>
          <p:cNvSpPr/>
          <p:nvPr/>
        </p:nvSpPr>
        <p:spPr>
          <a:xfrm>
            <a:off x="3043260" y="3814762"/>
            <a:ext cx="4579671" cy="1"/>
          </a:xfrm>
          <a:prstGeom prst="line">
            <a:avLst/>
          </a:prstGeom>
          <a:solidFill>
            <a:srgbClr val="AAD5E7"/>
          </a:solidFill>
          <a:ln w="19050">
            <a:solidFill>
              <a:srgbClr val="7E9CBC"/>
            </a:solidFill>
          </a:ln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1" name="Gerade Verbindung 23">
            <a:extLst>
              <a:ext uri="{FF2B5EF4-FFF2-40B4-BE49-F238E27FC236}">
                <a16:creationId xmlns:a16="http://schemas.microsoft.com/office/drawing/2014/main" id="{D601AE08-ADA8-4D07-96B4-C0D161190ECD}"/>
              </a:ext>
            </a:extLst>
          </p:cNvPr>
          <p:cNvSpPr/>
          <p:nvPr/>
        </p:nvSpPr>
        <p:spPr>
          <a:xfrm flipH="1">
            <a:off x="5333096" y="1909763"/>
            <a:ext cx="1" cy="3810001"/>
          </a:xfrm>
          <a:prstGeom prst="line">
            <a:avLst/>
          </a:prstGeom>
          <a:solidFill>
            <a:srgbClr val="AAD5E7"/>
          </a:solidFill>
          <a:ln w="19050">
            <a:solidFill>
              <a:srgbClr val="7E9CBC"/>
            </a:solidFill>
          </a:ln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2" name="Oval 50">
            <a:extLst>
              <a:ext uri="{FF2B5EF4-FFF2-40B4-BE49-F238E27FC236}">
                <a16:creationId xmlns:a16="http://schemas.microsoft.com/office/drawing/2014/main" id="{4B88B412-A89D-453D-A28D-A0799E4548D6}"/>
              </a:ext>
            </a:extLst>
          </p:cNvPr>
          <p:cNvSpPr/>
          <p:nvPr/>
        </p:nvSpPr>
        <p:spPr>
          <a:xfrm>
            <a:off x="3340620" y="2791679"/>
            <a:ext cx="267835" cy="270001"/>
          </a:xfrm>
          <a:prstGeom prst="ellipse">
            <a:avLst/>
          </a:prstGeom>
          <a:gradFill>
            <a:gsLst>
              <a:gs pos="0">
                <a:schemeClr val="accent1">
                  <a:hueOff val="972940"/>
                  <a:satOff val="-60912"/>
                  <a:lumOff val="52167"/>
                </a:schemeClr>
              </a:gs>
              <a:gs pos="35000">
                <a:srgbClr val="C4CAE4"/>
              </a:gs>
              <a:gs pos="100000">
                <a:schemeClr val="accent1">
                  <a:hueOff val="994214"/>
                  <a:satOff val="-60089"/>
                  <a:lumOff val="69686"/>
                </a:schemeClr>
              </a:gs>
            </a:gsLst>
            <a:lin ang="16200000"/>
          </a:gradFill>
          <a:ln>
            <a:solidFill>
              <a:srgbClr val="003677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 anchor="ctr"/>
          <a:lstStyle/>
          <a:p>
            <a:pPr>
              <a:spcBef>
                <a:spcPts val="0"/>
              </a:spcBef>
              <a:defRPr sz="2400" b="0"/>
            </a:pPr>
            <a:endParaRPr/>
          </a:p>
        </p:txBody>
      </p:sp>
      <p:sp>
        <p:nvSpPr>
          <p:cNvPr id="43" name="Oval 50">
            <a:extLst>
              <a:ext uri="{FF2B5EF4-FFF2-40B4-BE49-F238E27FC236}">
                <a16:creationId xmlns:a16="http://schemas.microsoft.com/office/drawing/2014/main" id="{610C551C-45DE-4A33-B7E4-B9C6EA29ED74}"/>
              </a:ext>
            </a:extLst>
          </p:cNvPr>
          <p:cNvSpPr/>
          <p:nvPr/>
        </p:nvSpPr>
        <p:spPr>
          <a:xfrm>
            <a:off x="3910717" y="2854080"/>
            <a:ext cx="267835" cy="270001"/>
          </a:xfrm>
          <a:prstGeom prst="ellipse">
            <a:avLst/>
          </a:prstGeom>
          <a:gradFill>
            <a:gsLst>
              <a:gs pos="0">
                <a:schemeClr val="accent1">
                  <a:hueOff val="972940"/>
                  <a:satOff val="-60912"/>
                  <a:lumOff val="52167"/>
                </a:schemeClr>
              </a:gs>
              <a:gs pos="35000">
                <a:srgbClr val="C4CAE4"/>
              </a:gs>
              <a:gs pos="100000">
                <a:schemeClr val="accent1">
                  <a:hueOff val="994214"/>
                  <a:satOff val="-60089"/>
                  <a:lumOff val="69686"/>
                </a:schemeClr>
              </a:gs>
            </a:gsLst>
            <a:lin ang="16200000"/>
          </a:gradFill>
          <a:ln>
            <a:solidFill>
              <a:srgbClr val="003677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 anchor="ctr"/>
          <a:lstStyle/>
          <a:p>
            <a:pPr>
              <a:spcBef>
                <a:spcPts val="0"/>
              </a:spcBef>
              <a:defRPr sz="2400" b="0"/>
            </a:pPr>
            <a:endParaRPr/>
          </a:p>
        </p:txBody>
      </p:sp>
      <p:sp>
        <p:nvSpPr>
          <p:cNvPr id="44" name="Oval 50">
            <a:extLst>
              <a:ext uri="{FF2B5EF4-FFF2-40B4-BE49-F238E27FC236}">
                <a16:creationId xmlns:a16="http://schemas.microsoft.com/office/drawing/2014/main" id="{F036EDCA-DE9F-480D-8E8B-DEFF7D3C928D}"/>
              </a:ext>
            </a:extLst>
          </p:cNvPr>
          <p:cNvSpPr/>
          <p:nvPr/>
        </p:nvSpPr>
        <p:spPr>
          <a:xfrm>
            <a:off x="3429898" y="3696982"/>
            <a:ext cx="267835" cy="270001"/>
          </a:xfrm>
          <a:prstGeom prst="ellipse">
            <a:avLst/>
          </a:prstGeom>
          <a:gradFill>
            <a:gsLst>
              <a:gs pos="0">
                <a:schemeClr val="accent1">
                  <a:hueOff val="972940"/>
                  <a:satOff val="-60912"/>
                  <a:lumOff val="52167"/>
                </a:schemeClr>
              </a:gs>
              <a:gs pos="35000">
                <a:srgbClr val="C4CAE4"/>
              </a:gs>
              <a:gs pos="100000">
                <a:schemeClr val="accent1">
                  <a:hueOff val="994214"/>
                  <a:satOff val="-60089"/>
                  <a:lumOff val="69686"/>
                </a:schemeClr>
              </a:gs>
            </a:gsLst>
            <a:lin ang="16200000"/>
          </a:gradFill>
          <a:ln>
            <a:solidFill>
              <a:srgbClr val="003677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 anchor="ctr"/>
          <a:lstStyle/>
          <a:p>
            <a:pPr>
              <a:spcBef>
                <a:spcPts val="0"/>
              </a:spcBef>
              <a:defRPr sz="2400" b="0"/>
            </a:pPr>
            <a:endParaRPr/>
          </a:p>
        </p:txBody>
      </p:sp>
      <p:sp>
        <p:nvSpPr>
          <p:cNvPr id="45" name="Oval 50">
            <a:extLst>
              <a:ext uri="{FF2B5EF4-FFF2-40B4-BE49-F238E27FC236}">
                <a16:creationId xmlns:a16="http://schemas.microsoft.com/office/drawing/2014/main" id="{BC3C91B4-CAEB-4209-87EC-83A3DC06EA1D}"/>
              </a:ext>
            </a:extLst>
          </p:cNvPr>
          <p:cNvSpPr/>
          <p:nvPr/>
        </p:nvSpPr>
        <p:spPr>
          <a:xfrm>
            <a:off x="4082512" y="2467060"/>
            <a:ext cx="267835" cy="270001"/>
          </a:xfrm>
          <a:prstGeom prst="ellipse">
            <a:avLst/>
          </a:prstGeom>
          <a:gradFill>
            <a:gsLst>
              <a:gs pos="0">
                <a:schemeClr val="accent1">
                  <a:hueOff val="972940"/>
                  <a:satOff val="-60912"/>
                  <a:lumOff val="52167"/>
                </a:schemeClr>
              </a:gs>
              <a:gs pos="35000">
                <a:srgbClr val="C4CAE4"/>
              </a:gs>
              <a:gs pos="100000">
                <a:schemeClr val="accent1">
                  <a:hueOff val="994214"/>
                  <a:satOff val="-60089"/>
                  <a:lumOff val="69686"/>
                </a:schemeClr>
              </a:gs>
            </a:gsLst>
            <a:lin ang="16200000"/>
          </a:gradFill>
          <a:ln>
            <a:solidFill>
              <a:srgbClr val="003677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 anchor="ctr"/>
          <a:lstStyle/>
          <a:p>
            <a:pPr>
              <a:spcBef>
                <a:spcPts val="0"/>
              </a:spcBef>
              <a:defRPr sz="2400" b="0"/>
            </a:pPr>
            <a:endParaRPr/>
          </a:p>
        </p:txBody>
      </p:sp>
      <p:sp>
        <p:nvSpPr>
          <p:cNvPr id="46" name="Oval 50">
            <a:extLst>
              <a:ext uri="{FF2B5EF4-FFF2-40B4-BE49-F238E27FC236}">
                <a16:creationId xmlns:a16="http://schemas.microsoft.com/office/drawing/2014/main" id="{CA6F7E6D-07C8-42E0-AAF6-736A0B485363}"/>
              </a:ext>
            </a:extLst>
          </p:cNvPr>
          <p:cNvSpPr/>
          <p:nvPr/>
        </p:nvSpPr>
        <p:spPr>
          <a:xfrm>
            <a:off x="3903957" y="4073773"/>
            <a:ext cx="267835" cy="270001"/>
          </a:xfrm>
          <a:prstGeom prst="ellipse">
            <a:avLst/>
          </a:prstGeom>
          <a:gradFill>
            <a:gsLst>
              <a:gs pos="0">
                <a:schemeClr val="accent1">
                  <a:hueOff val="972940"/>
                  <a:satOff val="-60912"/>
                  <a:lumOff val="52167"/>
                </a:schemeClr>
              </a:gs>
              <a:gs pos="35000">
                <a:srgbClr val="C4CAE4"/>
              </a:gs>
              <a:gs pos="100000">
                <a:schemeClr val="accent1">
                  <a:hueOff val="994214"/>
                  <a:satOff val="-60089"/>
                  <a:lumOff val="69686"/>
                </a:schemeClr>
              </a:gs>
            </a:gsLst>
            <a:lin ang="16200000"/>
          </a:gradFill>
          <a:ln>
            <a:solidFill>
              <a:srgbClr val="003677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 anchor="ctr"/>
          <a:lstStyle/>
          <a:p>
            <a:pPr>
              <a:spcBef>
                <a:spcPts val="0"/>
              </a:spcBef>
              <a:defRPr sz="2400" b="0"/>
            </a:pPr>
            <a:endParaRPr/>
          </a:p>
        </p:txBody>
      </p:sp>
      <p:sp>
        <p:nvSpPr>
          <p:cNvPr id="47" name="Oval 50">
            <a:extLst>
              <a:ext uri="{FF2B5EF4-FFF2-40B4-BE49-F238E27FC236}">
                <a16:creationId xmlns:a16="http://schemas.microsoft.com/office/drawing/2014/main" id="{F0D8B0EF-3510-4747-BD61-CA98F57CF1B8}"/>
              </a:ext>
            </a:extLst>
          </p:cNvPr>
          <p:cNvSpPr/>
          <p:nvPr/>
        </p:nvSpPr>
        <p:spPr>
          <a:xfrm>
            <a:off x="4417026" y="3893773"/>
            <a:ext cx="267835" cy="270001"/>
          </a:xfrm>
          <a:prstGeom prst="ellipse">
            <a:avLst/>
          </a:prstGeom>
          <a:gradFill>
            <a:gsLst>
              <a:gs pos="0">
                <a:schemeClr val="accent1">
                  <a:hueOff val="972940"/>
                  <a:satOff val="-60912"/>
                  <a:lumOff val="52167"/>
                </a:schemeClr>
              </a:gs>
              <a:gs pos="35000">
                <a:srgbClr val="C4CAE4"/>
              </a:gs>
              <a:gs pos="100000">
                <a:schemeClr val="accent1">
                  <a:hueOff val="994214"/>
                  <a:satOff val="-60089"/>
                  <a:lumOff val="69686"/>
                </a:schemeClr>
              </a:gs>
            </a:gsLst>
            <a:lin ang="16200000"/>
          </a:gradFill>
          <a:ln>
            <a:solidFill>
              <a:srgbClr val="003677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 anchor="ctr"/>
          <a:lstStyle/>
          <a:p>
            <a:pPr>
              <a:spcBef>
                <a:spcPts val="0"/>
              </a:spcBef>
              <a:defRPr sz="2400" b="0"/>
            </a:pPr>
            <a:endParaRPr/>
          </a:p>
        </p:txBody>
      </p:sp>
      <p:sp>
        <p:nvSpPr>
          <p:cNvPr id="48" name="Oval 50">
            <a:extLst>
              <a:ext uri="{FF2B5EF4-FFF2-40B4-BE49-F238E27FC236}">
                <a16:creationId xmlns:a16="http://schemas.microsoft.com/office/drawing/2014/main" id="{5F43C438-9B50-4EF0-A043-39558F6B9DB1}"/>
              </a:ext>
            </a:extLst>
          </p:cNvPr>
          <p:cNvSpPr/>
          <p:nvPr/>
        </p:nvSpPr>
        <p:spPr>
          <a:xfrm>
            <a:off x="5637224" y="2823023"/>
            <a:ext cx="267835" cy="270001"/>
          </a:xfrm>
          <a:prstGeom prst="ellipse">
            <a:avLst/>
          </a:prstGeom>
          <a:gradFill>
            <a:gsLst>
              <a:gs pos="0">
                <a:schemeClr val="accent1">
                  <a:hueOff val="972940"/>
                  <a:satOff val="-60912"/>
                  <a:lumOff val="52167"/>
                </a:schemeClr>
              </a:gs>
              <a:gs pos="35000">
                <a:srgbClr val="C4CAE4"/>
              </a:gs>
              <a:gs pos="100000">
                <a:schemeClr val="accent1">
                  <a:hueOff val="994214"/>
                  <a:satOff val="-60089"/>
                  <a:lumOff val="69686"/>
                </a:schemeClr>
              </a:gs>
            </a:gsLst>
            <a:lin ang="16200000"/>
          </a:gradFill>
          <a:ln>
            <a:solidFill>
              <a:srgbClr val="003677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 anchor="ctr"/>
          <a:lstStyle/>
          <a:p>
            <a:pPr>
              <a:spcBef>
                <a:spcPts val="0"/>
              </a:spcBef>
              <a:defRPr sz="2400" b="0"/>
            </a:pPr>
            <a:endParaRPr/>
          </a:p>
        </p:txBody>
      </p:sp>
      <p:sp>
        <p:nvSpPr>
          <p:cNvPr id="49" name="Oval 50">
            <a:extLst>
              <a:ext uri="{FF2B5EF4-FFF2-40B4-BE49-F238E27FC236}">
                <a16:creationId xmlns:a16="http://schemas.microsoft.com/office/drawing/2014/main" id="{FFD75B2A-6971-42EE-B503-2B8AF4273E2A}"/>
              </a:ext>
            </a:extLst>
          </p:cNvPr>
          <p:cNvSpPr/>
          <p:nvPr/>
        </p:nvSpPr>
        <p:spPr>
          <a:xfrm>
            <a:off x="5458667" y="3377345"/>
            <a:ext cx="267835" cy="270001"/>
          </a:xfrm>
          <a:prstGeom prst="ellipse">
            <a:avLst/>
          </a:prstGeom>
          <a:gradFill>
            <a:gsLst>
              <a:gs pos="0">
                <a:schemeClr val="accent1">
                  <a:hueOff val="972940"/>
                  <a:satOff val="-60912"/>
                  <a:lumOff val="52167"/>
                </a:schemeClr>
              </a:gs>
              <a:gs pos="35000">
                <a:srgbClr val="C4CAE4"/>
              </a:gs>
              <a:gs pos="100000">
                <a:schemeClr val="accent1">
                  <a:hueOff val="994214"/>
                  <a:satOff val="-60089"/>
                  <a:lumOff val="69686"/>
                </a:schemeClr>
              </a:gs>
            </a:gsLst>
            <a:lin ang="16200000"/>
          </a:gradFill>
          <a:ln>
            <a:solidFill>
              <a:srgbClr val="003677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 anchor="ctr"/>
          <a:lstStyle/>
          <a:p>
            <a:pPr>
              <a:spcBef>
                <a:spcPts val="0"/>
              </a:spcBef>
              <a:defRPr sz="2400" b="0"/>
            </a:pPr>
            <a:endParaRPr/>
          </a:p>
        </p:txBody>
      </p:sp>
      <p:sp>
        <p:nvSpPr>
          <p:cNvPr id="50" name="Oval 50">
            <a:extLst>
              <a:ext uri="{FF2B5EF4-FFF2-40B4-BE49-F238E27FC236}">
                <a16:creationId xmlns:a16="http://schemas.microsoft.com/office/drawing/2014/main" id="{F40406D3-2CFE-46D1-9DE3-EEF0172C1890}"/>
              </a:ext>
            </a:extLst>
          </p:cNvPr>
          <p:cNvSpPr/>
          <p:nvPr/>
        </p:nvSpPr>
        <p:spPr>
          <a:xfrm>
            <a:off x="5901585" y="3011080"/>
            <a:ext cx="267835" cy="270001"/>
          </a:xfrm>
          <a:prstGeom prst="ellipse">
            <a:avLst/>
          </a:prstGeom>
          <a:gradFill>
            <a:gsLst>
              <a:gs pos="0">
                <a:schemeClr val="accent1">
                  <a:hueOff val="972940"/>
                  <a:satOff val="-60912"/>
                  <a:lumOff val="52167"/>
                </a:schemeClr>
              </a:gs>
              <a:gs pos="35000">
                <a:srgbClr val="C4CAE4"/>
              </a:gs>
              <a:gs pos="100000">
                <a:schemeClr val="accent1">
                  <a:hueOff val="994214"/>
                  <a:satOff val="-60089"/>
                  <a:lumOff val="69686"/>
                </a:schemeClr>
              </a:gs>
            </a:gsLst>
            <a:lin ang="16200000"/>
          </a:gradFill>
          <a:ln>
            <a:solidFill>
              <a:srgbClr val="003677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 anchor="ctr"/>
          <a:lstStyle/>
          <a:p>
            <a:pPr>
              <a:spcBef>
                <a:spcPts val="0"/>
              </a:spcBef>
              <a:defRPr sz="2400" b="0"/>
            </a:pPr>
            <a:endParaRPr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EB58B25B-0C7E-4622-B26A-3168E7FE1CE0}"/>
              </a:ext>
            </a:extLst>
          </p:cNvPr>
          <p:cNvSpPr/>
          <p:nvPr/>
        </p:nvSpPr>
        <p:spPr>
          <a:xfrm>
            <a:off x="6625573" y="4351456"/>
            <a:ext cx="267835" cy="270001"/>
          </a:xfrm>
          <a:prstGeom prst="ellipse">
            <a:avLst/>
          </a:prstGeom>
          <a:gradFill>
            <a:gsLst>
              <a:gs pos="0">
                <a:schemeClr val="accent1">
                  <a:hueOff val="972940"/>
                  <a:satOff val="-60912"/>
                  <a:lumOff val="52167"/>
                </a:schemeClr>
              </a:gs>
              <a:gs pos="35000">
                <a:srgbClr val="C4CAE4"/>
              </a:gs>
              <a:gs pos="100000">
                <a:schemeClr val="accent1">
                  <a:hueOff val="994214"/>
                  <a:satOff val="-60089"/>
                  <a:lumOff val="69686"/>
                </a:schemeClr>
              </a:gs>
            </a:gsLst>
            <a:lin ang="16200000"/>
          </a:gradFill>
          <a:ln>
            <a:solidFill>
              <a:srgbClr val="003677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 anchor="ctr"/>
          <a:lstStyle/>
          <a:p>
            <a:pPr>
              <a:spcBef>
                <a:spcPts val="0"/>
              </a:spcBef>
              <a:defRPr sz="2400" b="0"/>
            </a:pPr>
            <a:endParaRPr/>
          </a:p>
        </p:txBody>
      </p:sp>
      <p:sp>
        <p:nvSpPr>
          <p:cNvPr id="52" name="Oval 50">
            <a:extLst>
              <a:ext uri="{FF2B5EF4-FFF2-40B4-BE49-F238E27FC236}">
                <a16:creationId xmlns:a16="http://schemas.microsoft.com/office/drawing/2014/main" id="{0677D70C-5C18-4B2B-B25E-7276AE61AEAF}"/>
              </a:ext>
            </a:extLst>
          </p:cNvPr>
          <p:cNvSpPr/>
          <p:nvPr/>
        </p:nvSpPr>
        <p:spPr>
          <a:xfrm>
            <a:off x="5165594" y="4761581"/>
            <a:ext cx="267834" cy="270001"/>
          </a:xfrm>
          <a:prstGeom prst="ellipse">
            <a:avLst/>
          </a:prstGeom>
          <a:gradFill>
            <a:gsLst>
              <a:gs pos="0">
                <a:schemeClr val="accent1">
                  <a:hueOff val="972940"/>
                  <a:satOff val="-60912"/>
                  <a:lumOff val="52167"/>
                </a:schemeClr>
              </a:gs>
              <a:gs pos="35000">
                <a:srgbClr val="C4CAE4"/>
              </a:gs>
              <a:gs pos="100000">
                <a:schemeClr val="accent1">
                  <a:hueOff val="994214"/>
                  <a:satOff val="-60089"/>
                  <a:lumOff val="69686"/>
                </a:schemeClr>
              </a:gs>
            </a:gsLst>
            <a:lin ang="16200000"/>
          </a:gradFill>
          <a:ln>
            <a:solidFill>
              <a:srgbClr val="003677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 anchor="ctr"/>
          <a:lstStyle/>
          <a:p>
            <a:pPr>
              <a:spcBef>
                <a:spcPts val="0"/>
              </a:spcBef>
              <a:defRPr sz="2400" b="0"/>
            </a:pPr>
            <a:endParaRPr/>
          </a:p>
        </p:txBody>
      </p:sp>
      <p:sp>
        <p:nvSpPr>
          <p:cNvPr id="53" name="Oval 27">
            <a:extLst>
              <a:ext uri="{FF2B5EF4-FFF2-40B4-BE49-F238E27FC236}">
                <a16:creationId xmlns:a16="http://schemas.microsoft.com/office/drawing/2014/main" id="{847DEA81-CBD6-48D4-9129-554993A81CE0}"/>
              </a:ext>
            </a:extLst>
          </p:cNvPr>
          <p:cNvSpPr/>
          <p:nvPr/>
        </p:nvSpPr>
        <p:spPr>
          <a:xfrm rot="1540276">
            <a:off x="3796399" y="2335641"/>
            <a:ext cx="586127" cy="1019557"/>
          </a:xfrm>
          <a:prstGeom prst="ellipse">
            <a:avLst/>
          </a:prstGeom>
          <a:ln w="25400">
            <a:solidFill>
              <a:srgbClr val="AE8419"/>
            </a:solidFill>
          </a:ln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4" name="Oval 27">
            <a:extLst>
              <a:ext uri="{FF2B5EF4-FFF2-40B4-BE49-F238E27FC236}">
                <a16:creationId xmlns:a16="http://schemas.microsoft.com/office/drawing/2014/main" id="{090CB2D6-C3A2-46AE-BC54-738AE3E5035A}"/>
              </a:ext>
            </a:extLst>
          </p:cNvPr>
          <p:cNvSpPr/>
          <p:nvPr/>
        </p:nvSpPr>
        <p:spPr>
          <a:xfrm rot="2903090">
            <a:off x="5460961" y="2445531"/>
            <a:ext cx="819305" cy="1530663"/>
          </a:xfrm>
          <a:prstGeom prst="ellipse">
            <a:avLst/>
          </a:prstGeom>
          <a:ln w="25400">
            <a:solidFill>
              <a:srgbClr val="64AAFF"/>
            </a:solidFill>
          </a:ln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5" name="Oval 27">
            <a:extLst>
              <a:ext uri="{FF2B5EF4-FFF2-40B4-BE49-F238E27FC236}">
                <a16:creationId xmlns:a16="http://schemas.microsoft.com/office/drawing/2014/main" id="{13115488-C798-4D60-B817-51BECFE3B330}"/>
              </a:ext>
            </a:extLst>
          </p:cNvPr>
          <p:cNvSpPr/>
          <p:nvPr/>
        </p:nvSpPr>
        <p:spPr>
          <a:xfrm rot="2903090">
            <a:off x="4003936" y="3563096"/>
            <a:ext cx="633665" cy="1108253"/>
          </a:xfrm>
          <a:prstGeom prst="ellipse">
            <a:avLst/>
          </a:prstGeom>
          <a:ln w="25400">
            <a:solidFill>
              <a:srgbClr val="64AAFF"/>
            </a:solidFill>
          </a:ln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6" name="Ellipse 3">
            <a:extLst>
              <a:ext uri="{FF2B5EF4-FFF2-40B4-BE49-F238E27FC236}">
                <a16:creationId xmlns:a16="http://schemas.microsoft.com/office/drawing/2014/main" id="{261DBDA4-1AD1-493E-9E06-89AFA0596A16}"/>
              </a:ext>
            </a:extLst>
          </p:cNvPr>
          <p:cNvSpPr/>
          <p:nvPr/>
        </p:nvSpPr>
        <p:spPr>
          <a:xfrm>
            <a:off x="3174022" y="2756030"/>
            <a:ext cx="597879" cy="435862"/>
          </a:xfrm>
          <a:prstGeom prst="ellipse">
            <a:avLst/>
          </a:prstGeom>
          <a:ln w="25400">
            <a:solidFill>
              <a:srgbClr val="AE8419"/>
            </a:solidFill>
          </a:ln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7" name="Ellipse 34">
            <a:extLst>
              <a:ext uri="{FF2B5EF4-FFF2-40B4-BE49-F238E27FC236}">
                <a16:creationId xmlns:a16="http://schemas.microsoft.com/office/drawing/2014/main" id="{FD03920A-79D9-41FB-8538-6E8DC148E223}"/>
              </a:ext>
            </a:extLst>
          </p:cNvPr>
          <p:cNvSpPr/>
          <p:nvPr/>
        </p:nvSpPr>
        <p:spPr>
          <a:xfrm>
            <a:off x="3242673" y="3592915"/>
            <a:ext cx="597878" cy="435861"/>
          </a:xfrm>
          <a:prstGeom prst="ellipse">
            <a:avLst/>
          </a:prstGeom>
          <a:ln w="25400">
            <a:solidFill>
              <a:srgbClr val="AE8419"/>
            </a:solidFill>
          </a:ln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8" name="Oval 50">
            <a:extLst>
              <a:ext uri="{FF2B5EF4-FFF2-40B4-BE49-F238E27FC236}">
                <a16:creationId xmlns:a16="http://schemas.microsoft.com/office/drawing/2014/main" id="{FA7E3B02-714B-4E88-835A-9DBA62E41D62}"/>
              </a:ext>
            </a:extLst>
          </p:cNvPr>
          <p:cNvSpPr/>
          <p:nvPr/>
        </p:nvSpPr>
        <p:spPr>
          <a:xfrm>
            <a:off x="6350084" y="4644240"/>
            <a:ext cx="267835" cy="270001"/>
          </a:xfrm>
          <a:prstGeom prst="ellipse">
            <a:avLst/>
          </a:prstGeom>
          <a:gradFill>
            <a:gsLst>
              <a:gs pos="0">
                <a:schemeClr val="accent1">
                  <a:hueOff val="972940"/>
                  <a:satOff val="-60912"/>
                  <a:lumOff val="52167"/>
                </a:schemeClr>
              </a:gs>
              <a:gs pos="35000">
                <a:srgbClr val="C4CAE4"/>
              </a:gs>
              <a:gs pos="100000">
                <a:schemeClr val="accent1">
                  <a:hueOff val="994214"/>
                  <a:satOff val="-60089"/>
                  <a:lumOff val="69686"/>
                </a:schemeClr>
              </a:gs>
            </a:gsLst>
            <a:lin ang="16200000"/>
          </a:gradFill>
          <a:ln>
            <a:solidFill>
              <a:srgbClr val="003677"/>
            </a:solidFill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0" tIns="0" rIns="0" bIns="0" anchor="ctr"/>
          <a:lstStyle/>
          <a:p>
            <a:pPr>
              <a:spcBef>
                <a:spcPts val="0"/>
              </a:spcBef>
              <a:defRPr sz="2400" b="0"/>
            </a:pPr>
            <a:endParaRPr/>
          </a:p>
        </p:txBody>
      </p:sp>
      <p:sp>
        <p:nvSpPr>
          <p:cNvPr id="59" name="Ellipse 36">
            <a:extLst>
              <a:ext uri="{FF2B5EF4-FFF2-40B4-BE49-F238E27FC236}">
                <a16:creationId xmlns:a16="http://schemas.microsoft.com/office/drawing/2014/main" id="{6279F4F5-9F6A-4947-B4BF-0CE10D531F00}"/>
              </a:ext>
            </a:extLst>
          </p:cNvPr>
          <p:cNvSpPr/>
          <p:nvPr/>
        </p:nvSpPr>
        <p:spPr>
          <a:xfrm>
            <a:off x="4888522" y="4621455"/>
            <a:ext cx="837981" cy="524709"/>
          </a:xfrm>
          <a:prstGeom prst="ellipse">
            <a:avLst/>
          </a:prstGeom>
          <a:ln w="25400">
            <a:solidFill>
              <a:srgbClr val="47688A"/>
            </a:solidFill>
          </a:ln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0" name="Ellipse 37">
            <a:extLst>
              <a:ext uri="{FF2B5EF4-FFF2-40B4-BE49-F238E27FC236}">
                <a16:creationId xmlns:a16="http://schemas.microsoft.com/office/drawing/2014/main" id="{68E8CDD2-C22A-4EAA-B920-26520CF17299}"/>
              </a:ext>
            </a:extLst>
          </p:cNvPr>
          <p:cNvSpPr/>
          <p:nvPr/>
        </p:nvSpPr>
        <p:spPr>
          <a:xfrm>
            <a:off x="6075722" y="4239492"/>
            <a:ext cx="1098801" cy="766602"/>
          </a:xfrm>
          <a:prstGeom prst="ellipse">
            <a:avLst/>
          </a:prstGeom>
          <a:ln w="25400">
            <a:solidFill>
              <a:srgbClr val="47688A"/>
            </a:solidFill>
          </a:ln>
        </p:spPr>
        <p:txBody>
          <a:bodyPr lIns="0" tIns="0" rIns="0" bIns="0" anchor="ctr"/>
          <a:lstStyle/>
          <a:p>
            <a:endParaRPr/>
          </a:p>
        </p:txBody>
      </p:sp>
      <p:grpSp>
        <p:nvGrpSpPr>
          <p:cNvPr id="61" name="Group 113">
            <a:extLst>
              <a:ext uri="{FF2B5EF4-FFF2-40B4-BE49-F238E27FC236}">
                <a16:creationId xmlns:a16="http://schemas.microsoft.com/office/drawing/2014/main" id="{61F1D356-774E-483B-B5D2-C2C9CD924B57}"/>
              </a:ext>
            </a:extLst>
          </p:cNvPr>
          <p:cNvGrpSpPr/>
          <p:nvPr/>
        </p:nvGrpSpPr>
        <p:grpSpPr>
          <a:xfrm>
            <a:off x="3108843" y="2519340"/>
            <a:ext cx="223838" cy="431801"/>
            <a:chOff x="74612" y="33399"/>
            <a:chExt cx="223837" cy="431800"/>
          </a:xfrm>
        </p:grpSpPr>
        <p:sp>
          <p:nvSpPr>
            <p:cNvPr id="62" name="AutoShape 114">
              <a:extLst>
                <a:ext uri="{FF2B5EF4-FFF2-40B4-BE49-F238E27FC236}">
                  <a16:creationId xmlns:a16="http://schemas.microsoft.com/office/drawing/2014/main" id="{3B3F2C2D-FF9C-44D4-8CB3-69D66B72AED3}"/>
                </a:ext>
              </a:extLst>
            </p:cNvPr>
            <p:cNvSpPr/>
            <p:nvPr/>
          </p:nvSpPr>
          <p:spPr>
            <a:xfrm rot="5400000">
              <a:off x="-29370" y="137381"/>
              <a:ext cx="431801" cy="223838"/>
            </a:xfrm>
            <a:prstGeom prst="triangle">
              <a:avLst/>
            </a:prstGeom>
            <a:solidFill>
              <a:srgbClr val="AE841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/>
            </a:p>
          </p:txBody>
        </p:sp>
        <p:sp>
          <p:nvSpPr>
            <p:cNvPr id="63" name="Text Box 115">
              <a:extLst>
                <a:ext uri="{FF2B5EF4-FFF2-40B4-BE49-F238E27FC236}">
                  <a16:creationId xmlns:a16="http://schemas.microsoft.com/office/drawing/2014/main" id="{F3BCF1D7-A9C9-42C7-985C-5BE90C4CE0CD}"/>
                </a:ext>
              </a:extLst>
            </p:cNvPr>
            <p:cNvSpPr txBox="1"/>
            <p:nvPr/>
          </p:nvSpPr>
          <p:spPr>
            <a:xfrm>
              <a:off x="107156" y="143731"/>
              <a:ext cx="127001" cy="197384"/>
            </a:xfrm>
            <a:prstGeom prst="rect">
              <a:avLst/>
            </a:prstGeom>
            <a:solidFill>
              <a:srgbClr val="AE84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spcBef>
                  <a:spcPts val="800"/>
                </a:spcBef>
                <a:defRPr>
                  <a:solidFill>
                    <a:srgbClr val="FFFFFF"/>
                  </a:solidFill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64" name="Group 116">
            <a:extLst>
              <a:ext uri="{FF2B5EF4-FFF2-40B4-BE49-F238E27FC236}">
                <a16:creationId xmlns:a16="http://schemas.microsoft.com/office/drawing/2014/main" id="{CF5EEFC1-EE53-4260-A802-96BBB98183AA}"/>
              </a:ext>
            </a:extLst>
          </p:cNvPr>
          <p:cNvGrpSpPr/>
          <p:nvPr/>
        </p:nvGrpSpPr>
        <p:grpSpPr>
          <a:xfrm>
            <a:off x="3800779" y="2315613"/>
            <a:ext cx="223838" cy="431801"/>
            <a:chOff x="74612" y="33399"/>
            <a:chExt cx="223837" cy="431800"/>
          </a:xfrm>
        </p:grpSpPr>
        <p:sp>
          <p:nvSpPr>
            <p:cNvPr id="65" name="AutoShape 117">
              <a:extLst>
                <a:ext uri="{FF2B5EF4-FFF2-40B4-BE49-F238E27FC236}">
                  <a16:creationId xmlns:a16="http://schemas.microsoft.com/office/drawing/2014/main" id="{0CDE1DF0-4B71-47E7-B6DA-78B103FCE25B}"/>
                </a:ext>
              </a:extLst>
            </p:cNvPr>
            <p:cNvSpPr/>
            <p:nvPr/>
          </p:nvSpPr>
          <p:spPr>
            <a:xfrm rot="5400000">
              <a:off x="-29370" y="137381"/>
              <a:ext cx="431801" cy="223838"/>
            </a:xfrm>
            <a:prstGeom prst="triangle">
              <a:avLst/>
            </a:prstGeom>
            <a:solidFill>
              <a:srgbClr val="AE841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/>
            </a:p>
          </p:txBody>
        </p:sp>
        <p:sp>
          <p:nvSpPr>
            <p:cNvPr id="66" name="Text Box 118">
              <a:extLst>
                <a:ext uri="{FF2B5EF4-FFF2-40B4-BE49-F238E27FC236}">
                  <a16:creationId xmlns:a16="http://schemas.microsoft.com/office/drawing/2014/main" id="{680DFCB0-B592-42E6-93E4-089DC6D5114D}"/>
                </a:ext>
              </a:extLst>
            </p:cNvPr>
            <p:cNvSpPr txBox="1"/>
            <p:nvPr/>
          </p:nvSpPr>
          <p:spPr>
            <a:xfrm>
              <a:off x="107156" y="143731"/>
              <a:ext cx="127001" cy="197384"/>
            </a:xfrm>
            <a:prstGeom prst="rect">
              <a:avLst/>
            </a:prstGeom>
            <a:solidFill>
              <a:srgbClr val="AE84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spcBef>
                  <a:spcPts val="800"/>
                </a:spcBef>
                <a:defRPr>
                  <a:solidFill>
                    <a:srgbClr val="FFFFFF"/>
                  </a:solidFill>
                </a:defRPr>
              </a:lvl1pPr>
            </a:lstStyle>
            <a:p>
              <a:r>
                <a:t>2</a:t>
              </a:r>
            </a:p>
          </p:txBody>
        </p:sp>
      </p:grpSp>
      <p:grpSp>
        <p:nvGrpSpPr>
          <p:cNvPr id="67" name="Group 119">
            <a:extLst>
              <a:ext uri="{FF2B5EF4-FFF2-40B4-BE49-F238E27FC236}">
                <a16:creationId xmlns:a16="http://schemas.microsoft.com/office/drawing/2014/main" id="{7A3D7996-FF23-4CFE-BD45-12F83FC7353C}"/>
              </a:ext>
            </a:extLst>
          </p:cNvPr>
          <p:cNvGrpSpPr/>
          <p:nvPr/>
        </p:nvGrpSpPr>
        <p:grpSpPr>
          <a:xfrm>
            <a:off x="3188738" y="3399388"/>
            <a:ext cx="222252" cy="431801"/>
            <a:chOff x="74083" y="33399"/>
            <a:chExt cx="222250" cy="431800"/>
          </a:xfrm>
        </p:grpSpPr>
        <p:sp>
          <p:nvSpPr>
            <p:cNvPr id="68" name="AutoShape 120">
              <a:extLst>
                <a:ext uri="{FF2B5EF4-FFF2-40B4-BE49-F238E27FC236}">
                  <a16:creationId xmlns:a16="http://schemas.microsoft.com/office/drawing/2014/main" id="{FABD8470-7346-4756-93F8-AC7000EB7296}"/>
                </a:ext>
              </a:extLst>
            </p:cNvPr>
            <p:cNvSpPr/>
            <p:nvPr/>
          </p:nvSpPr>
          <p:spPr>
            <a:xfrm rot="5400000">
              <a:off x="-30692" y="138174"/>
              <a:ext cx="431801" cy="222251"/>
            </a:xfrm>
            <a:prstGeom prst="triangle">
              <a:avLst/>
            </a:prstGeom>
            <a:solidFill>
              <a:srgbClr val="AE841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/>
            </a:p>
          </p:txBody>
        </p:sp>
        <p:sp>
          <p:nvSpPr>
            <p:cNvPr id="69" name="Text Box 121">
              <a:extLst>
                <a:ext uri="{FF2B5EF4-FFF2-40B4-BE49-F238E27FC236}">
                  <a16:creationId xmlns:a16="http://schemas.microsoft.com/office/drawing/2014/main" id="{CD0BEC09-1BFB-4AC3-AFD9-2C3CF77D7C02}"/>
                </a:ext>
              </a:extLst>
            </p:cNvPr>
            <p:cNvSpPr txBox="1"/>
            <p:nvPr/>
          </p:nvSpPr>
          <p:spPr>
            <a:xfrm>
              <a:off x="106396" y="143731"/>
              <a:ext cx="127001" cy="197384"/>
            </a:xfrm>
            <a:prstGeom prst="rect">
              <a:avLst/>
            </a:prstGeom>
            <a:solidFill>
              <a:srgbClr val="AE841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spcBef>
                  <a:spcPts val="800"/>
                </a:spcBef>
                <a:defRPr>
                  <a:solidFill>
                    <a:srgbClr val="FFFFFF"/>
                  </a:solidFill>
                </a:defRPr>
              </a:lvl1pPr>
            </a:lstStyle>
            <a:p>
              <a:r>
                <a:t>3</a:t>
              </a:r>
            </a:p>
          </p:txBody>
        </p:sp>
      </p:grpSp>
      <p:grpSp>
        <p:nvGrpSpPr>
          <p:cNvPr id="70" name="Group 122">
            <a:extLst>
              <a:ext uri="{FF2B5EF4-FFF2-40B4-BE49-F238E27FC236}">
                <a16:creationId xmlns:a16="http://schemas.microsoft.com/office/drawing/2014/main" id="{37EB1E77-89FA-44A8-A284-3027A464181D}"/>
              </a:ext>
            </a:extLst>
          </p:cNvPr>
          <p:cNvGrpSpPr/>
          <p:nvPr/>
        </p:nvGrpSpPr>
        <p:grpSpPr>
          <a:xfrm>
            <a:off x="4193982" y="3480288"/>
            <a:ext cx="223838" cy="431801"/>
            <a:chOff x="74612" y="33399"/>
            <a:chExt cx="223836" cy="431800"/>
          </a:xfrm>
        </p:grpSpPr>
        <p:sp>
          <p:nvSpPr>
            <p:cNvPr id="71" name="AutoShape 123">
              <a:extLst>
                <a:ext uri="{FF2B5EF4-FFF2-40B4-BE49-F238E27FC236}">
                  <a16:creationId xmlns:a16="http://schemas.microsoft.com/office/drawing/2014/main" id="{382A1482-1E1B-4BCE-ACB9-88A37CBE6F5C}"/>
                </a:ext>
              </a:extLst>
            </p:cNvPr>
            <p:cNvSpPr/>
            <p:nvPr/>
          </p:nvSpPr>
          <p:spPr>
            <a:xfrm rot="5400000">
              <a:off x="-29370" y="137381"/>
              <a:ext cx="431801" cy="223838"/>
            </a:xfrm>
            <a:prstGeom prst="triangle">
              <a:avLst/>
            </a:prstGeom>
            <a:solidFill>
              <a:srgbClr val="64AA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/>
            </a:p>
          </p:txBody>
        </p:sp>
        <p:sp>
          <p:nvSpPr>
            <p:cNvPr id="72" name="Text Box 124">
              <a:extLst>
                <a:ext uri="{FF2B5EF4-FFF2-40B4-BE49-F238E27FC236}">
                  <a16:creationId xmlns:a16="http://schemas.microsoft.com/office/drawing/2014/main" id="{6BE60891-D256-4CE9-8C13-3A00DDC68547}"/>
                </a:ext>
              </a:extLst>
            </p:cNvPr>
            <p:cNvSpPr txBox="1"/>
            <p:nvPr/>
          </p:nvSpPr>
          <p:spPr>
            <a:xfrm>
              <a:off x="107156" y="143731"/>
              <a:ext cx="127001" cy="197384"/>
            </a:xfrm>
            <a:prstGeom prst="rect">
              <a:avLst/>
            </a:prstGeom>
            <a:solidFill>
              <a:srgbClr val="64AA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spcBef>
                  <a:spcPts val="800"/>
                </a:spcBef>
                <a:defRPr>
                  <a:solidFill>
                    <a:srgbClr val="FFFFFF"/>
                  </a:solidFill>
                </a:defRPr>
              </a:lvl1pPr>
            </a:lstStyle>
            <a:p>
              <a:r>
                <a:t>4</a:t>
              </a:r>
            </a:p>
          </p:txBody>
        </p:sp>
      </p:grpSp>
      <p:grpSp>
        <p:nvGrpSpPr>
          <p:cNvPr id="73" name="Group 125">
            <a:extLst>
              <a:ext uri="{FF2B5EF4-FFF2-40B4-BE49-F238E27FC236}">
                <a16:creationId xmlns:a16="http://schemas.microsoft.com/office/drawing/2014/main" id="{1BCDC5D9-C539-47C1-BB7D-7B238A98B968}"/>
              </a:ext>
            </a:extLst>
          </p:cNvPr>
          <p:cNvGrpSpPr/>
          <p:nvPr/>
        </p:nvGrpSpPr>
        <p:grpSpPr>
          <a:xfrm>
            <a:off x="5218804" y="2970008"/>
            <a:ext cx="223839" cy="431801"/>
            <a:chOff x="74612" y="33399"/>
            <a:chExt cx="223837" cy="431800"/>
          </a:xfrm>
        </p:grpSpPr>
        <p:sp>
          <p:nvSpPr>
            <p:cNvPr id="74" name="AutoShape 126">
              <a:extLst>
                <a:ext uri="{FF2B5EF4-FFF2-40B4-BE49-F238E27FC236}">
                  <a16:creationId xmlns:a16="http://schemas.microsoft.com/office/drawing/2014/main" id="{DE828424-EB17-4E5F-920F-6175AAA922B0}"/>
                </a:ext>
              </a:extLst>
            </p:cNvPr>
            <p:cNvSpPr/>
            <p:nvPr/>
          </p:nvSpPr>
          <p:spPr>
            <a:xfrm rot="5400000">
              <a:off x="-29369" y="137380"/>
              <a:ext cx="431801" cy="223839"/>
            </a:xfrm>
            <a:prstGeom prst="triangle">
              <a:avLst/>
            </a:prstGeom>
            <a:solidFill>
              <a:srgbClr val="64AA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/>
            </a:p>
          </p:txBody>
        </p:sp>
        <p:sp>
          <p:nvSpPr>
            <p:cNvPr id="75" name="Text Box 127">
              <a:extLst>
                <a:ext uri="{FF2B5EF4-FFF2-40B4-BE49-F238E27FC236}">
                  <a16:creationId xmlns:a16="http://schemas.microsoft.com/office/drawing/2014/main" id="{841229B5-977E-486C-9D54-67493FE26BC3}"/>
                </a:ext>
              </a:extLst>
            </p:cNvPr>
            <p:cNvSpPr txBox="1"/>
            <p:nvPr/>
          </p:nvSpPr>
          <p:spPr>
            <a:xfrm>
              <a:off x="107156" y="143731"/>
              <a:ext cx="127001" cy="197384"/>
            </a:xfrm>
            <a:prstGeom prst="rect">
              <a:avLst/>
            </a:prstGeom>
            <a:solidFill>
              <a:srgbClr val="64AAF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spcBef>
                  <a:spcPts val="800"/>
                </a:spcBef>
                <a:defRPr>
                  <a:solidFill>
                    <a:srgbClr val="FFFFFF"/>
                  </a:solidFill>
                </a:defRPr>
              </a:lvl1pPr>
            </a:lstStyle>
            <a:p>
              <a:r>
                <a:t>5</a:t>
              </a:r>
            </a:p>
          </p:txBody>
        </p:sp>
      </p:grpSp>
      <p:grpSp>
        <p:nvGrpSpPr>
          <p:cNvPr id="76" name="Group 128">
            <a:extLst>
              <a:ext uri="{FF2B5EF4-FFF2-40B4-BE49-F238E27FC236}">
                <a16:creationId xmlns:a16="http://schemas.microsoft.com/office/drawing/2014/main" id="{1084B406-8C66-4B2D-B722-217520045882}"/>
              </a:ext>
            </a:extLst>
          </p:cNvPr>
          <p:cNvGrpSpPr/>
          <p:nvPr/>
        </p:nvGrpSpPr>
        <p:grpSpPr>
          <a:xfrm>
            <a:off x="4915249" y="4445637"/>
            <a:ext cx="223839" cy="431801"/>
            <a:chOff x="74612" y="33399"/>
            <a:chExt cx="223838" cy="431800"/>
          </a:xfrm>
        </p:grpSpPr>
        <p:sp>
          <p:nvSpPr>
            <p:cNvPr id="77" name="AutoShape 129">
              <a:extLst>
                <a:ext uri="{FF2B5EF4-FFF2-40B4-BE49-F238E27FC236}">
                  <a16:creationId xmlns:a16="http://schemas.microsoft.com/office/drawing/2014/main" id="{4ED472E5-6A01-4F2B-AFE1-0C84360DF978}"/>
                </a:ext>
              </a:extLst>
            </p:cNvPr>
            <p:cNvSpPr/>
            <p:nvPr/>
          </p:nvSpPr>
          <p:spPr>
            <a:xfrm rot="5400000">
              <a:off x="-29369" y="137380"/>
              <a:ext cx="431801" cy="223839"/>
            </a:xfrm>
            <a:prstGeom prst="triangle">
              <a:avLst/>
            </a:prstGeom>
            <a:solidFill>
              <a:srgbClr val="47688A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/>
            </a:p>
          </p:txBody>
        </p:sp>
        <p:sp>
          <p:nvSpPr>
            <p:cNvPr id="78" name="Text Box 130">
              <a:extLst>
                <a:ext uri="{FF2B5EF4-FFF2-40B4-BE49-F238E27FC236}">
                  <a16:creationId xmlns:a16="http://schemas.microsoft.com/office/drawing/2014/main" id="{7AEA3A47-4BEB-4042-BF01-A17A1284E390}"/>
                </a:ext>
              </a:extLst>
            </p:cNvPr>
            <p:cNvSpPr txBox="1"/>
            <p:nvPr/>
          </p:nvSpPr>
          <p:spPr>
            <a:xfrm>
              <a:off x="107156" y="143731"/>
              <a:ext cx="127001" cy="197384"/>
            </a:xfrm>
            <a:prstGeom prst="rect">
              <a:avLst/>
            </a:prstGeom>
            <a:solidFill>
              <a:srgbClr val="47688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spcBef>
                  <a:spcPts val="800"/>
                </a:spcBef>
                <a:defRPr>
                  <a:solidFill>
                    <a:srgbClr val="FFFFFF"/>
                  </a:solidFill>
                </a:defRPr>
              </a:lvl1pPr>
            </a:lstStyle>
            <a:p>
              <a:r>
                <a:t>6</a:t>
              </a:r>
            </a:p>
          </p:txBody>
        </p:sp>
      </p:grpSp>
      <p:grpSp>
        <p:nvGrpSpPr>
          <p:cNvPr id="79" name="Group 131">
            <a:extLst>
              <a:ext uri="{FF2B5EF4-FFF2-40B4-BE49-F238E27FC236}">
                <a16:creationId xmlns:a16="http://schemas.microsoft.com/office/drawing/2014/main" id="{AC2B2520-6EEF-43CB-8D0B-0B95B16094D0}"/>
              </a:ext>
            </a:extLst>
          </p:cNvPr>
          <p:cNvGrpSpPr/>
          <p:nvPr/>
        </p:nvGrpSpPr>
        <p:grpSpPr>
          <a:xfrm>
            <a:off x="7063397" y="4228943"/>
            <a:ext cx="223839" cy="431801"/>
            <a:chOff x="74612" y="33399"/>
            <a:chExt cx="223838" cy="431800"/>
          </a:xfrm>
        </p:grpSpPr>
        <p:sp>
          <p:nvSpPr>
            <p:cNvPr id="80" name="AutoShape 132">
              <a:extLst>
                <a:ext uri="{FF2B5EF4-FFF2-40B4-BE49-F238E27FC236}">
                  <a16:creationId xmlns:a16="http://schemas.microsoft.com/office/drawing/2014/main" id="{37960D00-18E9-45C2-A47B-0892FAADA223}"/>
                </a:ext>
              </a:extLst>
            </p:cNvPr>
            <p:cNvSpPr/>
            <p:nvPr/>
          </p:nvSpPr>
          <p:spPr>
            <a:xfrm rot="5400000">
              <a:off x="-29369" y="137380"/>
              <a:ext cx="431801" cy="223839"/>
            </a:xfrm>
            <a:prstGeom prst="triangle">
              <a:avLst/>
            </a:prstGeom>
            <a:solidFill>
              <a:srgbClr val="47688A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/>
            </a:p>
          </p:txBody>
        </p:sp>
        <p:sp>
          <p:nvSpPr>
            <p:cNvPr id="81" name="Text Box 133">
              <a:extLst>
                <a:ext uri="{FF2B5EF4-FFF2-40B4-BE49-F238E27FC236}">
                  <a16:creationId xmlns:a16="http://schemas.microsoft.com/office/drawing/2014/main" id="{9E7B744D-F290-4F0E-A877-D1410A652E8E}"/>
                </a:ext>
              </a:extLst>
            </p:cNvPr>
            <p:cNvSpPr txBox="1"/>
            <p:nvPr/>
          </p:nvSpPr>
          <p:spPr>
            <a:xfrm>
              <a:off x="107156" y="143731"/>
              <a:ext cx="127001" cy="197384"/>
            </a:xfrm>
            <a:prstGeom prst="rect">
              <a:avLst/>
            </a:prstGeom>
            <a:solidFill>
              <a:srgbClr val="47688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spcBef>
                  <a:spcPts val="800"/>
                </a:spcBef>
                <a:defRPr>
                  <a:solidFill>
                    <a:srgbClr val="FFFFFF"/>
                  </a:solidFill>
                </a:defRPr>
              </a:lvl1pPr>
            </a:lstStyle>
            <a:p>
              <a:r>
                <a:t>7</a:t>
              </a:r>
            </a:p>
          </p:txBody>
        </p:sp>
      </p:grpSp>
      <p:sp>
        <p:nvSpPr>
          <p:cNvPr id="82" name="Line 8">
            <a:extLst>
              <a:ext uri="{FF2B5EF4-FFF2-40B4-BE49-F238E27FC236}">
                <a16:creationId xmlns:a16="http://schemas.microsoft.com/office/drawing/2014/main" id="{64C4F359-FCC7-4067-AD46-1D39B58E90D9}"/>
              </a:ext>
            </a:extLst>
          </p:cNvPr>
          <p:cNvSpPr/>
          <p:nvPr/>
        </p:nvSpPr>
        <p:spPr>
          <a:xfrm flipV="1">
            <a:off x="3105659" y="2066908"/>
            <a:ext cx="2281220" cy="2057256"/>
          </a:xfrm>
          <a:prstGeom prst="line">
            <a:avLst/>
          </a:prstGeom>
          <a:ln w="25400">
            <a:solidFill>
              <a:schemeClr val="accent1"/>
            </a:solidFill>
          </a:ln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3" name="Line 8">
            <a:extLst>
              <a:ext uri="{FF2B5EF4-FFF2-40B4-BE49-F238E27FC236}">
                <a16:creationId xmlns:a16="http://schemas.microsoft.com/office/drawing/2014/main" id="{213C3F9C-1133-43B8-A466-B88425FFC0DE}"/>
              </a:ext>
            </a:extLst>
          </p:cNvPr>
          <p:cNvSpPr/>
          <p:nvPr/>
        </p:nvSpPr>
        <p:spPr>
          <a:xfrm flipV="1">
            <a:off x="5003806" y="3472536"/>
            <a:ext cx="2281220" cy="2057256"/>
          </a:xfrm>
          <a:prstGeom prst="line">
            <a:avLst/>
          </a:prstGeom>
          <a:ln w="25400">
            <a:solidFill>
              <a:schemeClr val="accent1"/>
            </a:solidFill>
          </a:ln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4" name="Line 8">
            <a:extLst>
              <a:ext uri="{FF2B5EF4-FFF2-40B4-BE49-F238E27FC236}">
                <a16:creationId xmlns:a16="http://schemas.microsoft.com/office/drawing/2014/main" id="{E38D3E86-2179-4149-9230-C5A12F790B91}"/>
              </a:ext>
            </a:extLst>
          </p:cNvPr>
          <p:cNvSpPr/>
          <p:nvPr/>
        </p:nvSpPr>
        <p:spPr>
          <a:xfrm flipH="1" flipV="1">
            <a:off x="4554432" y="3124080"/>
            <a:ext cx="1235150" cy="1441009"/>
          </a:xfrm>
          <a:prstGeom prst="line">
            <a:avLst/>
          </a:prstGeom>
          <a:ln w="25400">
            <a:solidFill>
              <a:schemeClr val="accent1"/>
            </a:solidFill>
          </a:ln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9" name="Text Box 11">
            <a:extLst>
              <a:ext uri="{FF2B5EF4-FFF2-40B4-BE49-F238E27FC236}">
                <a16:creationId xmlns:a16="http://schemas.microsoft.com/office/drawing/2014/main" id="{E2210F20-1C10-4622-9E74-E032FEF53FA8}"/>
              </a:ext>
            </a:extLst>
          </p:cNvPr>
          <p:cNvSpPr txBox="1"/>
          <p:nvPr/>
        </p:nvSpPr>
        <p:spPr>
          <a:xfrm>
            <a:off x="2629952" y="5463109"/>
            <a:ext cx="313860" cy="2692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1906" tIns="41906" rIns="41906" bIns="41906">
            <a:spAutoFit/>
          </a:bodyPr>
          <a:lstStyle>
            <a:lvl1pPr defTabSz="838200">
              <a:spcBef>
                <a:spcPts val="0"/>
              </a:spcBef>
              <a:defRPr sz="1200" b="0" i="1"/>
            </a:lvl1pPr>
          </a:lstStyle>
          <a:p>
            <a:r>
              <a:rPr lang="de-CH" dirty="0" err="1"/>
              <a:t>low</a:t>
            </a:r>
            <a:endParaRPr dirty="0"/>
          </a:p>
        </p:txBody>
      </p:sp>
      <p:sp>
        <p:nvSpPr>
          <p:cNvPr id="90" name="Text Box 12">
            <a:extLst>
              <a:ext uri="{FF2B5EF4-FFF2-40B4-BE49-F238E27FC236}">
                <a16:creationId xmlns:a16="http://schemas.microsoft.com/office/drawing/2014/main" id="{0BDDF8BB-2C08-4C25-8AB8-D3AADEA2FD1B}"/>
              </a:ext>
            </a:extLst>
          </p:cNvPr>
          <p:cNvSpPr txBox="1"/>
          <p:nvPr/>
        </p:nvSpPr>
        <p:spPr>
          <a:xfrm>
            <a:off x="3055448" y="5732407"/>
            <a:ext cx="313860" cy="2692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1906" tIns="41906" rIns="41906" bIns="41906">
            <a:spAutoFit/>
          </a:bodyPr>
          <a:lstStyle>
            <a:lvl1pPr defTabSz="838200">
              <a:spcBef>
                <a:spcPts val="0"/>
              </a:spcBef>
              <a:defRPr sz="1200" b="0" i="1"/>
            </a:lvl1pPr>
          </a:lstStyle>
          <a:p>
            <a:r>
              <a:rPr lang="de-CH" dirty="0" err="1"/>
              <a:t>low</a:t>
            </a:r>
            <a:endParaRPr dirty="0"/>
          </a:p>
        </p:txBody>
      </p:sp>
      <p:sp>
        <p:nvSpPr>
          <p:cNvPr id="91" name="Text Box 13">
            <a:extLst>
              <a:ext uri="{FF2B5EF4-FFF2-40B4-BE49-F238E27FC236}">
                <a16:creationId xmlns:a16="http://schemas.microsoft.com/office/drawing/2014/main" id="{F71D6204-819A-4354-8F2A-57F4195ADBD2}"/>
              </a:ext>
            </a:extLst>
          </p:cNvPr>
          <p:cNvSpPr txBox="1"/>
          <p:nvPr/>
        </p:nvSpPr>
        <p:spPr>
          <a:xfrm>
            <a:off x="2489199" y="1912938"/>
            <a:ext cx="373171" cy="2692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1906" tIns="41906" rIns="41906" bIns="41906">
            <a:spAutoFit/>
          </a:bodyPr>
          <a:lstStyle>
            <a:lvl1pPr defTabSz="838200">
              <a:spcBef>
                <a:spcPts val="0"/>
              </a:spcBef>
              <a:defRPr sz="1200" b="0" i="1"/>
            </a:lvl1pPr>
          </a:lstStyle>
          <a:p>
            <a:r>
              <a:rPr lang="de-CH" dirty="0"/>
              <a:t>high</a:t>
            </a:r>
            <a:endParaRPr dirty="0"/>
          </a:p>
        </p:txBody>
      </p:sp>
      <p:sp>
        <p:nvSpPr>
          <p:cNvPr id="92" name="Text Box 14">
            <a:extLst>
              <a:ext uri="{FF2B5EF4-FFF2-40B4-BE49-F238E27FC236}">
                <a16:creationId xmlns:a16="http://schemas.microsoft.com/office/drawing/2014/main" id="{4C347F23-0F24-438F-ABCD-29ED8E1CBFE0}"/>
              </a:ext>
            </a:extLst>
          </p:cNvPr>
          <p:cNvSpPr txBox="1"/>
          <p:nvPr/>
        </p:nvSpPr>
        <p:spPr>
          <a:xfrm>
            <a:off x="7084975" y="5727122"/>
            <a:ext cx="373171" cy="2692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1906" tIns="41906" rIns="41906" bIns="41906">
            <a:spAutoFit/>
          </a:bodyPr>
          <a:lstStyle>
            <a:lvl1pPr defTabSz="838200">
              <a:spcBef>
                <a:spcPts val="0"/>
              </a:spcBef>
              <a:defRPr sz="1200" b="0" i="1"/>
            </a:lvl1pPr>
          </a:lstStyle>
          <a:p>
            <a:r>
              <a:rPr lang="de-CH" dirty="0"/>
              <a:t>high</a:t>
            </a:r>
            <a:endParaRPr dirty="0"/>
          </a:p>
        </p:txBody>
      </p:sp>
      <p:sp>
        <p:nvSpPr>
          <p:cNvPr id="93" name="Text Box 15">
            <a:extLst>
              <a:ext uri="{FF2B5EF4-FFF2-40B4-BE49-F238E27FC236}">
                <a16:creationId xmlns:a16="http://schemas.microsoft.com/office/drawing/2014/main" id="{4F07F3B0-163E-41F2-AE4E-C6E582B1ADAC}"/>
              </a:ext>
            </a:extLst>
          </p:cNvPr>
          <p:cNvSpPr txBox="1"/>
          <p:nvPr/>
        </p:nvSpPr>
        <p:spPr>
          <a:xfrm rot="16200000">
            <a:off x="1377475" y="3681216"/>
            <a:ext cx="2449060" cy="3000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1906" tIns="41906" rIns="41906" bIns="41906">
            <a:spAutoFit/>
          </a:bodyPr>
          <a:lstStyle>
            <a:lvl1pPr defTabSz="838200">
              <a:spcBef>
                <a:spcPts val="0"/>
              </a:spcBef>
            </a:lvl1pPr>
          </a:lstStyle>
          <a:p>
            <a:r>
              <a:rPr lang="de-CH" dirty="0" err="1"/>
              <a:t>Adjacency</a:t>
            </a:r>
            <a:r>
              <a:rPr lang="de-CH" dirty="0"/>
              <a:t> </a:t>
            </a:r>
            <a:r>
              <a:rPr lang="de-CH" dirty="0" err="1"/>
              <a:t>to</a:t>
            </a:r>
            <a:r>
              <a:rPr lang="de-CH" dirty="0"/>
              <a:t> </a:t>
            </a:r>
            <a:r>
              <a:rPr lang="de-CH" dirty="0" err="1"/>
              <a:t>core</a:t>
            </a:r>
            <a:r>
              <a:rPr lang="de-CH" dirty="0"/>
              <a:t> </a:t>
            </a:r>
            <a:r>
              <a:rPr lang="de-CH" dirty="0" err="1"/>
              <a:t>business</a:t>
            </a:r>
            <a:endParaRPr dirty="0"/>
          </a:p>
        </p:txBody>
      </p:sp>
      <p:sp>
        <p:nvSpPr>
          <p:cNvPr id="94" name="Text Box 17">
            <a:extLst>
              <a:ext uri="{FF2B5EF4-FFF2-40B4-BE49-F238E27FC236}">
                <a16:creationId xmlns:a16="http://schemas.microsoft.com/office/drawing/2014/main" id="{9A83D640-081F-4EB0-BD9A-E942ED687F09}"/>
              </a:ext>
            </a:extLst>
          </p:cNvPr>
          <p:cNvSpPr txBox="1"/>
          <p:nvPr/>
        </p:nvSpPr>
        <p:spPr>
          <a:xfrm>
            <a:off x="4125990" y="5765929"/>
            <a:ext cx="1803050" cy="3000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1906" tIns="41906" rIns="41906" bIns="41906">
            <a:spAutoFit/>
          </a:bodyPr>
          <a:lstStyle>
            <a:lvl1pPr defTabSz="838200">
              <a:spcBef>
                <a:spcPts val="0"/>
              </a:spcBef>
            </a:lvl1pPr>
          </a:lstStyle>
          <a:p>
            <a:r>
              <a:rPr lang="de-CH" dirty="0" err="1"/>
              <a:t>Distance</a:t>
            </a:r>
            <a:r>
              <a:rPr lang="de-CH" dirty="0"/>
              <a:t> </a:t>
            </a:r>
            <a:r>
              <a:rPr lang="de-CH" dirty="0" err="1"/>
              <a:t>to</a:t>
            </a:r>
            <a:r>
              <a:rPr lang="de-CH" dirty="0"/>
              <a:t> </a:t>
            </a:r>
            <a:r>
              <a:rPr lang="de-CH" dirty="0" err="1"/>
              <a:t>success</a:t>
            </a:r>
            <a:endParaRPr lang="de-CH" dirty="0"/>
          </a:p>
        </p:txBody>
      </p:sp>
      <p:sp>
        <p:nvSpPr>
          <p:cNvPr id="95" name="Text Box 11">
            <a:extLst>
              <a:ext uri="{FF2B5EF4-FFF2-40B4-BE49-F238E27FC236}">
                <a16:creationId xmlns:a16="http://schemas.microsoft.com/office/drawing/2014/main" id="{0082A155-2C69-4051-9464-362F34F64C97}"/>
              </a:ext>
            </a:extLst>
          </p:cNvPr>
          <p:cNvSpPr txBox="1"/>
          <p:nvPr/>
        </p:nvSpPr>
        <p:spPr>
          <a:xfrm>
            <a:off x="6075886" y="1998285"/>
            <a:ext cx="1261498" cy="4638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/>
          <a:p>
            <a:pPr algn="ctr">
              <a:spcBef>
                <a:spcPts val="0"/>
              </a:spcBef>
              <a:defRPr sz="1200"/>
            </a:pPr>
            <a:r>
              <a:rPr lang="de-CH" dirty="0"/>
              <a:t>Growth </a:t>
            </a:r>
            <a:r>
              <a:rPr lang="de-CH" dirty="0" err="1"/>
              <a:t>through</a:t>
            </a:r>
            <a:endParaRPr lang="de-CH" dirty="0"/>
          </a:p>
          <a:p>
            <a:pPr algn="ctr">
              <a:spcBef>
                <a:spcPts val="0"/>
              </a:spcBef>
              <a:defRPr sz="1200"/>
            </a:pPr>
            <a:r>
              <a:rPr lang="de-CH" dirty="0" err="1"/>
              <a:t>diversification</a:t>
            </a:r>
            <a:endParaRPr lang="de-CH" dirty="0"/>
          </a:p>
        </p:txBody>
      </p:sp>
      <p:sp>
        <p:nvSpPr>
          <p:cNvPr id="96" name="Text Box 10">
            <a:extLst>
              <a:ext uri="{FF2B5EF4-FFF2-40B4-BE49-F238E27FC236}">
                <a16:creationId xmlns:a16="http://schemas.microsoft.com/office/drawing/2014/main" id="{46CD7C5A-8B26-4DF8-87BC-E6E231998550}"/>
              </a:ext>
            </a:extLst>
          </p:cNvPr>
          <p:cNvSpPr txBox="1"/>
          <p:nvPr/>
        </p:nvSpPr>
        <p:spPr>
          <a:xfrm>
            <a:off x="6187999" y="5158278"/>
            <a:ext cx="1128449" cy="4638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/>
          <a:p>
            <a:pPr algn="ctr">
              <a:spcBef>
                <a:spcPts val="0"/>
              </a:spcBef>
              <a:defRPr sz="1200"/>
            </a:pPr>
            <a:r>
              <a:rPr lang="de-CH" dirty="0"/>
              <a:t>Expansion of </a:t>
            </a:r>
          </a:p>
          <a:p>
            <a:pPr algn="ctr">
              <a:spcBef>
                <a:spcPts val="0"/>
              </a:spcBef>
              <a:defRPr sz="1200"/>
            </a:pPr>
            <a:r>
              <a:rPr lang="de-CH" dirty="0" err="1"/>
              <a:t>core</a:t>
            </a:r>
            <a:r>
              <a:rPr lang="de-CH" dirty="0"/>
              <a:t> </a:t>
            </a:r>
            <a:r>
              <a:rPr lang="de-CH" dirty="0" err="1"/>
              <a:t>business</a:t>
            </a:r>
            <a:endParaRPr dirty="0"/>
          </a:p>
        </p:txBody>
      </p:sp>
      <p:sp>
        <p:nvSpPr>
          <p:cNvPr id="97" name="Text Box 10">
            <a:extLst>
              <a:ext uri="{FF2B5EF4-FFF2-40B4-BE49-F238E27FC236}">
                <a16:creationId xmlns:a16="http://schemas.microsoft.com/office/drawing/2014/main" id="{84D964D9-DBD6-4184-980F-9CD0D0F38C80}"/>
              </a:ext>
            </a:extLst>
          </p:cNvPr>
          <p:cNvSpPr txBox="1"/>
          <p:nvPr/>
        </p:nvSpPr>
        <p:spPr>
          <a:xfrm>
            <a:off x="3306907" y="5250612"/>
            <a:ext cx="934827" cy="2664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 algn="ctr">
              <a:spcBef>
                <a:spcPts val="0"/>
              </a:spcBef>
              <a:defRPr sz="1200"/>
            </a:lvl1pPr>
          </a:lstStyle>
          <a:p>
            <a:r>
              <a:t>Quick Wins</a:t>
            </a:r>
          </a:p>
        </p:txBody>
      </p:sp>
      <p:sp>
        <p:nvSpPr>
          <p:cNvPr id="98" name="Text Box 10">
            <a:extLst>
              <a:ext uri="{FF2B5EF4-FFF2-40B4-BE49-F238E27FC236}">
                <a16:creationId xmlns:a16="http://schemas.microsoft.com/office/drawing/2014/main" id="{12AB4512-12BA-4831-AEF4-11B3E7540705}"/>
              </a:ext>
            </a:extLst>
          </p:cNvPr>
          <p:cNvSpPr txBox="1"/>
          <p:nvPr/>
        </p:nvSpPr>
        <p:spPr>
          <a:xfrm>
            <a:off x="3274575" y="2044507"/>
            <a:ext cx="846320" cy="2791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6799" tIns="46799" rIns="46799" bIns="46799">
            <a:spAutoFit/>
          </a:bodyPr>
          <a:lstStyle>
            <a:lvl1pPr algn="ctr">
              <a:spcBef>
                <a:spcPts val="0"/>
              </a:spcBef>
              <a:defRPr sz="1200"/>
            </a:lvl1pPr>
          </a:lstStyle>
          <a:p>
            <a:r>
              <a:rPr dirty="0"/>
              <a:t>Ne</a:t>
            </a:r>
            <a:r>
              <a:rPr lang="de-CH" dirty="0"/>
              <a:t>w </a:t>
            </a:r>
            <a:r>
              <a:rPr lang="de-CH" dirty="0" err="1"/>
              <a:t>ideas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39125746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8" name="Grafik 6" descr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5354" y="2127182"/>
            <a:ext cx="6790646" cy="4730818"/>
          </a:xfrm>
          <a:prstGeom prst="rect">
            <a:avLst/>
          </a:prstGeom>
          <a:ln w="12700">
            <a:miter lim="400000"/>
          </a:ln>
        </p:spPr>
      </p:pic>
      <p:sp>
        <p:nvSpPr>
          <p:cNvPr id="389" name="Rectangle 5"/>
          <p:cNvSpPr txBox="1"/>
          <p:nvPr/>
        </p:nvSpPr>
        <p:spPr>
          <a:xfrm>
            <a:off x="307974" y="4790966"/>
            <a:ext cx="5716589" cy="15542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/>
          <a:p>
            <a:pPr defTabSz="228600">
              <a:lnSpc>
                <a:spcPct val="90000"/>
              </a:lnSpc>
              <a:spcBef>
                <a:spcPts val="600"/>
              </a:spcBef>
              <a:tabLst>
                <a:tab pos="304800" algn="l"/>
              </a:tabLst>
              <a:defRPr sz="1000" b="0"/>
            </a:pPr>
            <a:r>
              <a:rPr lang="de-CH" dirty="0" err="1"/>
              <a:t>Your</a:t>
            </a:r>
            <a:r>
              <a:rPr lang="de-CH" dirty="0"/>
              <a:t> </a:t>
            </a:r>
            <a:r>
              <a:rPr lang="de-CH" dirty="0" err="1"/>
              <a:t>contact</a:t>
            </a:r>
            <a:endParaRPr dirty="0"/>
          </a:p>
          <a:p>
            <a:pPr defTabSz="228600">
              <a:lnSpc>
                <a:spcPct val="90000"/>
              </a:lnSpc>
              <a:spcBef>
                <a:spcPts val="600"/>
              </a:spcBef>
              <a:tabLst>
                <a:tab pos="304800" algn="l"/>
              </a:tabLst>
              <a:defRPr sz="1000" b="0"/>
            </a:pPr>
            <a:r>
              <a:rPr dirty="0"/>
              <a:t>Ignaz Furger</a:t>
            </a:r>
          </a:p>
          <a:p>
            <a:pPr defTabSz="228600">
              <a:lnSpc>
                <a:spcPct val="90000"/>
              </a:lnSpc>
              <a:spcBef>
                <a:spcPts val="600"/>
              </a:spcBef>
              <a:tabLst>
                <a:tab pos="304800" algn="l"/>
              </a:tabLst>
              <a:defRPr sz="1000" b="0"/>
            </a:pPr>
            <a:r>
              <a:rPr dirty="0"/>
              <a:t>Furger </a:t>
            </a:r>
            <a:r>
              <a:rPr lang="de-CH" dirty="0"/>
              <a:t>a</a:t>
            </a:r>
            <a:r>
              <a:rPr dirty="0" err="1"/>
              <a:t>nd</a:t>
            </a:r>
            <a:r>
              <a:rPr dirty="0"/>
              <a:t> Partner </a:t>
            </a:r>
            <a:r>
              <a:rPr lang="de-CH" dirty="0"/>
              <a:t>INC</a:t>
            </a:r>
            <a:br>
              <a:rPr dirty="0"/>
            </a:br>
            <a:r>
              <a:rPr dirty="0" err="1"/>
              <a:t>Strateg</a:t>
            </a:r>
            <a:r>
              <a:rPr lang="de-CH" dirty="0"/>
              <a:t>y Development</a:t>
            </a:r>
            <a:br>
              <a:rPr dirty="0"/>
            </a:br>
            <a:r>
              <a:rPr dirty="0"/>
              <a:t>Hottingerstrasse 21</a:t>
            </a:r>
          </a:p>
          <a:p>
            <a:pPr defTabSz="228600">
              <a:lnSpc>
                <a:spcPct val="90000"/>
              </a:lnSpc>
              <a:spcBef>
                <a:spcPts val="600"/>
              </a:spcBef>
              <a:tabLst>
                <a:tab pos="304800" algn="l"/>
              </a:tabLst>
              <a:defRPr sz="1000" b="0"/>
            </a:pPr>
            <a:r>
              <a:rPr dirty="0"/>
              <a:t>CH – 8032 Z</a:t>
            </a:r>
            <a:r>
              <a:rPr lang="de-CH"/>
              <a:t>u</a:t>
            </a:r>
            <a:r>
              <a:t>rich</a:t>
            </a:r>
            <a:endParaRPr dirty="0"/>
          </a:p>
          <a:p>
            <a:pPr defTabSz="228600">
              <a:lnSpc>
                <a:spcPct val="90000"/>
              </a:lnSpc>
              <a:spcBef>
                <a:spcPts val="600"/>
              </a:spcBef>
              <a:tabLst>
                <a:tab pos="304800" algn="l"/>
              </a:tabLst>
              <a:defRPr sz="1000" b="0"/>
            </a:pPr>
            <a:r>
              <a:rPr dirty="0" err="1"/>
              <a:t>Fon</a:t>
            </a:r>
            <a:r>
              <a:rPr dirty="0"/>
              <a:t>	+41 44 256 80 70</a:t>
            </a:r>
            <a:br>
              <a:rPr dirty="0"/>
            </a:br>
            <a:r>
              <a:rPr dirty="0"/>
              <a:t>Fax	+41 44 256 80 79</a:t>
            </a:r>
            <a:br>
              <a:rPr dirty="0"/>
            </a:br>
            <a:r>
              <a:rPr dirty="0"/>
              <a:t>Mail	furger@furger-partner.ch</a:t>
            </a:r>
          </a:p>
        </p:txBody>
      </p:sp>
      <p:pic>
        <p:nvPicPr>
          <p:cNvPr id="390" name="Grafik 7" descr="Grafi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1675" y="1357312"/>
            <a:ext cx="1282700" cy="12827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feld 9"/>
          <p:cNvSpPr txBox="1">
            <a:spLocks noGrp="1"/>
          </p:cNvSpPr>
          <p:nvPr>
            <p:ph type="sldNum" sz="quarter" idx="2"/>
          </p:nvPr>
        </p:nvSpPr>
        <p:spPr>
          <a:xfrm>
            <a:off x="215648" y="6597339"/>
            <a:ext cx="174773" cy="22698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  <p:sp>
        <p:nvSpPr>
          <p:cNvPr id="138" name="Rectangle 2"/>
          <p:cNvSpPr txBox="1">
            <a:spLocks noGrp="1"/>
          </p:cNvSpPr>
          <p:nvPr>
            <p:ph type="title"/>
          </p:nvPr>
        </p:nvSpPr>
        <p:spPr>
          <a:xfrm>
            <a:off x="309599" y="593924"/>
            <a:ext cx="9288465" cy="503239"/>
          </a:xfrm>
          <a:prstGeom prst="rect">
            <a:avLst/>
          </a:prstGeom>
        </p:spPr>
        <p:txBody>
          <a:bodyPr>
            <a:noAutofit/>
          </a:bodyPr>
          <a:lstStyle>
            <a:lvl1pPr defTabSz="842391">
              <a:spcBef>
                <a:spcPts val="1400"/>
              </a:spcBef>
              <a:defRPr sz="2464"/>
            </a:lvl1pPr>
          </a:lstStyle>
          <a:p>
            <a:r>
              <a:rPr lang="en-US" sz="2800" dirty="0"/>
              <a:t>Adjacency is defined as the distance to the core business </a:t>
            </a:r>
            <a:endParaRPr sz="2800" dirty="0"/>
          </a:p>
        </p:txBody>
      </p:sp>
      <p:sp>
        <p:nvSpPr>
          <p:cNvPr id="139" name="Inhaltsplatzhalter 3"/>
          <p:cNvSpPr txBox="1">
            <a:spLocks noGrp="1"/>
          </p:cNvSpPr>
          <p:nvPr>
            <p:ph type="body" sz="half" idx="1"/>
          </p:nvPr>
        </p:nvSpPr>
        <p:spPr>
          <a:xfrm>
            <a:off x="5219698" y="1908401"/>
            <a:ext cx="4373564" cy="4567406"/>
          </a:xfrm>
          <a:prstGeom prst="rect">
            <a:avLst/>
          </a:prstGeom>
        </p:spPr>
        <p:txBody>
          <a:bodyPr/>
          <a:lstStyle/>
          <a:p>
            <a:pPr defTabSz="228600">
              <a:spcBef>
                <a:spcPts val="600"/>
              </a:spcBef>
            </a:pPr>
            <a:r>
              <a:rPr lang="en-US" dirty="0"/>
              <a:t>The closer a target is to the core business, the better; due to the following factors</a:t>
            </a:r>
            <a:endParaRPr dirty="0"/>
          </a:p>
          <a:p>
            <a:pPr marL="731837" lvl="1" indent="-285750" defTabSz="228600">
              <a:spcBef>
                <a:spcPts val="600"/>
              </a:spcBef>
              <a:buClr>
                <a:schemeClr val="accent1"/>
              </a:buClr>
              <a:buFont typeface="Symbol"/>
              <a:buChar char="-"/>
              <a:defRPr b="0"/>
            </a:pPr>
            <a:r>
              <a:rPr lang="en-US" dirty="0"/>
              <a:t>Learning curve effects</a:t>
            </a:r>
          </a:p>
          <a:p>
            <a:pPr marL="731837" lvl="1" indent="-285750" defTabSz="228600">
              <a:spcBef>
                <a:spcPts val="600"/>
              </a:spcBef>
              <a:buClr>
                <a:schemeClr val="accent1"/>
              </a:buClr>
              <a:buFont typeface="Symbol"/>
              <a:buChar char="-"/>
              <a:defRPr b="0"/>
            </a:pPr>
            <a:r>
              <a:rPr lang="en-US" dirty="0"/>
              <a:t>Reduced complexity </a:t>
            </a:r>
          </a:p>
          <a:p>
            <a:pPr marL="731837" lvl="1" indent="-285750" defTabSz="228600">
              <a:spcBef>
                <a:spcPts val="600"/>
              </a:spcBef>
              <a:buClr>
                <a:schemeClr val="accent1"/>
              </a:buClr>
              <a:buFont typeface="Symbol"/>
              <a:buChar char="-"/>
              <a:defRPr b="0"/>
            </a:pPr>
            <a:r>
              <a:rPr lang="en-US" dirty="0"/>
              <a:t>Speed</a:t>
            </a:r>
          </a:p>
          <a:p>
            <a:pPr marL="731837" lvl="1" indent="-285750" defTabSz="228600">
              <a:spcBef>
                <a:spcPts val="600"/>
              </a:spcBef>
              <a:buClr>
                <a:schemeClr val="accent1"/>
              </a:buClr>
              <a:buFont typeface="Symbol"/>
              <a:buChar char="-"/>
              <a:defRPr b="0"/>
            </a:pPr>
            <a:r>
              <a:rPr lang="en-US" dirty="0"/>
              <a:t>Strategic clarity </a:t>
            </a:r>
          </a:p>
          <a:p>
            <a:pPr marL="731837" lvl="1" indent="-285750" defTabSz="228600">
              <a:spcBef>
                <a:spcPts val="600"/>
              </a:spcBef>
              <a:buClr>
                <a:schemeClr val="accent1"/>
              </a:buClr>
              <a:buFont typeface="Symbol"/>
              <a:buChar char="-"/>
              <a:defRPr b="0"/>
            </a:pPr>
            <a:r>
              <a:rPr lang="en-US" dirty="0"/>
              <a:t>Ability to drill down</a:t>
            </a:r>
            <a:r>
              <a:rPr dirty="0"/>
              <a:t> </a:t>
            </a:r>
          </a:p>
          <a:p>
            <a:pPr defTabSz="228600">
              <a:spcBef>
                <a:spcPts val="600"/>
              </a:spcBef>
            </a:pPr>
            <a:r>
              <a:rPr lang="en-US" dirty="0"/>
              <a:t>Adjacency logic requires a strong and clearly defined core business</a:t>
            </a:r>
          </a:p>
          <a:p>
            <a:pPr defTabSz="228600">
              <a:spcBef>
                <a:spcPts val="600"/>
              </a:spcBef>
            </a:pPr>
            <a:r>
              <a:rPr lang="en-US" dirty="0"/>
              <a:t>There are six primary adjacencies to expand a strong core business</a:t>
            </a:r>
            <a:endParaRPr dirty="0"/>
          </a:p>
          <a:p>
            <a:pPr marL="731837" lvl="1" indent="-285750" defTabSz="228600">
              <a:spcBef>
                <a:spcPts val="600"/>
              </a:spcBef>
              <a:buClr>
                <a:schemeClr val="accent1"/>
              </a:buClr>
              <a:buFont typeface="Symbol"/>
              <a:buChar char="-"/>
              <a:defRPr b="0"/>
            </a:pPr>
            <a:r>
              <a:rPr lang="en-US" dirty="0"/>
              <a:t>Product adjacencies</a:t>
            </a:r>
          </a:p>
          <a:p>
            <a:pPr marL="731837" lvl="1" indent="-285750" defTabSz="228600">
              <a:spcBef>
                <a:spcPts val="600"/>
              </a:spcBef>
              <a:buClr>
                <a:schemeClr val="accent1"/>
              </a:buClr>
              <a:buFont typeface="Symbol"/>
              <a:buChar char="-"/>
              <a:defRPr b="0"/>
            </a:pPr>
            <a:r>
              <a:rPr lang="en-US" dirty="0"/>
              <a:t>Geographical Adjacencies</a:t>
            </a:r>
          </a:p>
          <a:p>
            <a:pPr marL="731837" lvl="1" indent="-285750" defTabSz="228600">
              <a:spcBef>
                <a:spcPts val="600"/>
              </a:spcBef>
              <a:buClr>
                <a:schemeClr val="accent1"/>
              </a:buClr>
              <a:buFont typeface="Symbol"/>
              <a:buChar char="-"/>
              <a:defRPr b="0"/>
            </a:pPr>
            <a:r>
              <a:rPr lang="en-US" dirty="0"/>
              <a:t>Value Chain Adjacencies</a:t>
            </a:r>
          </a:p>
          <a:p>
            <a:pPr marL="731837" lvl="1" indent="-285750" defTabSz="228600">
              <a:spcBef>
                <a:spcPts val="600"/>
              </a:spcBef>
              <a:buClr>
                <a:schemeClr val="accent1"/>
              </a:buClr>
              <a:buFont typeface="Symbol"/>
              <a:buChar char="-"/>
              <a:defRPr b="0"/>
            </a:pPr>
            <a:r>
              <a:rPr lang="en-US" dirty="0"/>
              <a:t>Channel Adjacencies</a:t>
            </a:r>
          </a:p>
          <a:p>
            <a:pPr marL="731837" lvl="1" indent="-285750" defTabSz="228600">
              <a:spcBef>
                <a:spcPts val="600"/>
              </a:spcBef>
              <a:buClr>
                <a:schemeClr val="accent1"/>
              </a:buClr>
              <a:buFont typeface="Symbol"/>
              <a:buChar char="-"/>
              <a:defRPr b="0"/>
            </a:pPr>
            <a:r>
              <a:rPr lang="en-US" dirty="0"/>
              <a:t>Clients Adjacencies</a:t>
            </a:r>
          </a:p>
          <a:p>
            <a:pPr marL="731837" lvl="1" indent="-285750" defTabSz="228600">
              <a:spcBef>
                <a:spcPts val="600"/>
              </a:spcBef>
              <a:buClr>
                <a:schemeClr val="accent1"/>
              </a:buClr>
              <a:buFont typeface="Symbol"/>
              <a:buChar char="-"/>
              <a:defRPr b="0"/>
            </a:pPr>
            <a:r>
              <a:rPr lang="en-US" dirty="0"/>
              <a:t>New Business Adjacencies</a:t>
            </a:r>
            <a:endParaRPr dirty="0"/>
          </a:p>
        </p:txBody>
      </p:sp>
      <p:sp>
        <p:nvSpPr>
          <p:cNvPr id="140" name="Oval 4"/>
          <p:cNvSpPr/>
          <p:nvPr/>
        </p:nvSpPr>
        <p:spPr>
          <a:xfrm>
            <a:off x="436562" y="2203449"/>
            <a:ext cx="3959228" cy="3959228"/>
          </a:xfrm>
          <a:prstGeom prst="ellipse">
            <a:avLst/>
          </a:prstGeom>
          <a:solidFill>
            <a:schemeClr val="accent3"/>
          </a:solidFill>
          <a:ln w="12700">
            <a:solidFill>
              <a:srgbClr val="A7BCD2"/>
            </a:solidFill>
          </a:ln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41" name="Oval 5"/>
          <p:cNvSpPr/>
          <p:nvPr/>
        </p:nvSpPr>
        <p:spPr>
          <a:xfrm>
            <a:off x="976313" y="2743200"/>
            <a:ext cx="2879726" cy="2879726"/>
          </a:xfrm>
          <a:prstGeom prst="ellipse">
            <a:avLst/>
          </a:prstGeom>
          <a:solidFill>
            <a:srgbClr val="A7BCD2"/>
          </a:solidFill>
          <a:ln w="12700">
            <a:solidFill>
              <a:srgbClr val="7E9CBC"/>
            </a:solidFill>
          </a:ln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42" name="Oval 6"/>
          <p:cNvSpPr/>
          <p:nvPr/>
        </p:nvSpPr>
        <p:spPr>
          <a:xfrm>
            <a:off x="1479549" y="3248024"/>
            <a:ext cx="1871666" cy="1871666"/>
          </a:xfrm>
          <a:prstGeom prst="ellipse">
            <a:avLst/>
          </a:prstGeom>
          <a:solidFill>
            <a:srgbClr val="7E9CBC"/>
          </a:solidFill>
          <a:ln w="12700">
            <a:solidFill>
              <a:srgbClr val="47688A"/>
            </a:solidFill>
          </a:ln>
        </p:spPr>
        <p:txBody>
          <a:bodyPr lIns="0" tIns="0" rIns="0" bIns="0" anchor="ctr"/>
          <a:lstStyle/>
          <a:p>
            <a:endParaRPr/>
          </a:p>
        </p:txBody>
      </p:sp>
      <p:grpSp>
        <p:nvGrpSpPr>
          <p:cNvPr id="145" name="Oval 7"/>
          <p:cNvGrpSpPr/>
          <p:nvPr/>
        </p:nvGrpSpPr>
        <p:grpSpPr>
          <a:xfrm>
            <a:off x="1965323" y="3732211"/>
            <a:ext cx="900118" cy="900115"/>
            <a:chOff x="-1" y="-1"/>
            <a:chExt cx="900116" cy="900114"/>
          </a:xfrm>
        </p:grpSpPr>
        <p:sp>
          <p:nvSpPr>
            <p:cNvPr id="143" name="Kreis"/>
            <p:cNvSpPr/>
            <p:nvPr/>
          </p:nvSpPr>
          <p:spPr>
            <a:xfrm>
              <a:off x="-1" y="-1"/>
              <a:ext cx="900116" cy="900114"/>
            </a:xfrm>
            <a:prstGeom prst="ellipse">
              <a:avLst/>
            </a:prstGeom>
            <a:gradFill flip="none" rotWithShape="1">
              <a:gsLst>
                <a:gs pos="0">
                  <a:srgbClr val="00285A"/>
                </a:gs>
                <a:gs pos="80000">
                  <a:srgbClr val="003576"/>
                </a:gs>
                <a:gs pos="100000">
                  <a:srgbClr val="003577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algn="ctr">
                <a:defRPr sz="12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4" name="Kern- geschäft"/>
            <p:cNvSpPr txBox="1"/>
            <p:nvPr/>
          </p:nvSpPr>
          <p:spPr>
            <a:xfrm>
              <a:off x="108620" y="252566"/>
              <a:ext cx="682878" cy="39498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/>
            <a:p>
              <a:pPr algn="ctr">
                <a:spcBef>
                  <a:spcPts val="200"/>
                </a:spcBef>
                <a:defRPr sz="1200">
                  <a:solidFill>
                    <a:srgbClr val="FFFFFF"/>
                  </a:solidFill>
                </a:defRPr>
              </a:pPr>
              <a:r>
                <a:rPr lang="de-CH" dirty="0"/>
                <a:t>Core</a:t>
              </a:r>
            </a:p>
            <a:p>
              <a:pPr algn="ctr">
                <a:spcBef>
                  <a:spcPts val="200"/>
                </a:spcBef>
                <a:defRPr sz="1200">
                  <a:solidFill>
                    <a:srgbClr val="FFFFFF"/>
                  </a:solidFill>
                </a:defRPr>
              </a:pPr>
              <a:r>
                <a:rPr lang="de-CH" dirty="0"/>
                <a:t>Business</a:t>
              </a:r>
              <a:endParaRPr dirty="0"/>
            </a:p>
          </p:txBody>
        </p:sp>
      </p:grpSp>
      <p:sp>
        <p:nvSpPr>
          <p:cNvPr id="146" name="Text Box 8"/>
          <p:cNvSpPr txBox="1"/>
          <p:nvPr/>
        </p:nvSpPr>
        <p:spPr>
          <a:xfrm>
            <a:off x="1892916" y="2265363"/>
            <a:ext cx="1022351" cy="387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ct val="90000"/>
              </a:lnSpc>
              <a:spcBef>
                <a:spcPts val="0"/>
              </a:spcBef>
              <a:defRPr b="0"/>
            </a:lvl1pPr>
          </a:lstStyle>
          <a:p>
            <a:r>
              <a:rPr lang="de-CH" dirty="0" err="1"/>
              <a:t>Distant</a:t>
            </a:r>
            <a:r>
              <a:rPr lang="de-CH" dirty="0"/>
              <a:t> </a:t>
            </a:r>
            <a:r>
              <a:rPr lang="de-CH" dirty="0" err="1"/>
              <a:t>Adjacencies</a:t>
            </a:r>
            <a:r>
              <a:rPr lang="de-CH" dirty="0"/>
              <a:t> </a:t>
            </a:r>
          </a:p>
        </p:txBody>
      </p:sp>
      <p:sp>
        <p:nvSpPr>
          <p:cNvPr id="147" name="Text Box 9"/>
          <p:cNvSpPr txBox="1"/>
          <p:nvPr/>
        </p:nvSpPr>
        <p:spPr>
          <a:xfrm>
            <a:off x="1875332" y="2811463"/>
            <a:ext cx="1022351" cy="387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defRPr b="0"/>
            </a:pPr>
            <a:r>
              <a:rPr lang="de-CH" dirty="0"/>
              <a:t>Middle</a:t>
            </a:r>
            <a:br>
              <a:rPr dirty="0"/>
            </a:br>
            <a:r>
              <a:rPr dirty="0"/>
              <a:t>Adjacencies </a:t>
            </a:r>
          </a:p>
        </p:txBody>
      </p:sp>
      <p:sp>
        <p:nvSpPr>
          <p:cNvPr id="148" name="Text Box 10"/>
          <p:cNvSpPr txBox="1"/>
          <p:nvPr/>
        </p:nvSpPr>
        <p:spPr>
          <a:xfrm>
            <a:off x="1884123" y="3344862"/>
            <a:ext cx="1022351" cy="387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ct val="90000"/>
              </a:lnSpc>
              <a:spcBef>
                <a:spcPts val="0"/>
              </a:spcBef>
              <a:defRPr b="0"/>
            </a:lvl1pPr>
          </a:lstStyle>
          <a:p>
            <a:r>
              <a:rPr lang="de-CH" dirty="0"/>
              <a:t>Close</a:t>
            </a:r>
            <a:r>
              <a:rPr dirty="0"/>
              <a:t>  Adjacencies </a:t>
            </a:r>
          </a:p>
        </p:txBody>
      </p:sp>
      <p:grpSp>
        <p:nvGrpSpPr>
          <p:cNvPr id="151" name="Group 4"/>
          <p:cNvGrpSpPr/>
          <p:nvPr/>
        </p:nvGrpSpPr>
        <p:grpSpPr>
          <a:xfrm>
            <a:off x="4675346" y="2076290"/>
            <a:ext cx="153829" cy="3929063"/>
            <a:chOff x="49371" y="0"/>
            <a:chExt cx="153828" cy="3929062"/>
          </a:xfrm>
        </p:grpSpPr>
        <p:sp>
          <p:nvSpPr>
            <p:cNvPr id="149" name="AutoShape 5"/>
            <p:cNvSpPr/>
            <p:nvPr/>
          </p:nvSpPr>
          <p:spPr>
            <a:xfrm rot="5400000" flipH="1">
              <a:off x="-661988" y="1887695"/>
              <a:ext cx="1577976" cy="152401"/>
            </a:xfrm>
            <a:prstGeom prst="triangl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/>
            </a:p>
          </p:txBody>
        </p:sp>
        <p:sp>
          <p:nvSpPr>
            <p:cNvPr id="150" name="Line 6"/>
            <p:cNvSpPr/>
            <p:nvPr/>
          </p:nvSpPr>
          <p:spPr>
            <a:xfrm flipV="1">
              <a:off x="49371" y="0"/>
              <a:ext cx="1" cy="3929063"/>
            </a:xfrm>
            <a:prstGeom prst="line">
              <a:avLst/>
            </a:prstGeom>
            <a:noFill/>
            <a:ln w="9525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endParaRPr/>
            </a:p>
          </p:txBody>
        </p:sp>
      </p:grp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Textfeld 9"/>
          <p:cNvSpPr txBox="1">
            <a:spLocks noGrp="1"/>
          </p:cNvSpPr>
          <p:nvPr>
            <p:ph type="sldNum" sz="quarter" idx="2"/>
          </p:nvPr>
        </p:nvSpPr>
        <p:spPr>
          <a:xfrm>
            <a:off x="215648" y="6597339"/>
            <a:ext cx="174773" cy="22698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grpSp>
        <p:nvGrpSpPr>
          <p:cNvPr id="170" name="Rectangle 2"/>
          <p:cNvGrpSpPr/>
          <p:nvPr/>
        </p:nvGrpSpPr>
        <p:grpSpPr>
          <a:xfrm>
            <a:off x="4003675" y="3155950"/>
            <a:ext cx="1882775" cy="1512889"/>
            <a:chOff x="0" y="0"/>
            <a:chExt cx="1882775" cy="1512888"/>
          </a:xfrm>
        </p:grpSpPr>
        <p:sp>
          <p:nvSpPr>
            <p:cNvPr id="168" name="Rechteck"/>
            <p:cNvSpPr/>
            <p:nvPr/>
          </p:nvSpPr>
          <p:spPr>
            <a:xfrm>
              <a:off x="0" y="0"/>
              <a:ext cx="1882775" cy="1512888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>
                <a:spcBef>
                  <a:spcPts val="0"/>
                </a:spcBef>
              </a:pPr>
              <a:endParaRPr/>
            </a:p>
          </p:txBody>
        </p:sp>
        <p:sp>
          <p:nvSpPr>
            <p:cNvPr id="169" name="Kerngeschäft…"/>
            <p:cNvSpPr txBox="1"/>
            <p:nvPr/>
          </p:nvSpPr>
          <p:spPr>
            <a:xfrm>
              <a:off x="0" y="183980"/>
              <a:ext cx="1882775" cy="114492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ts val="0"/>
                </a:spcBef>
                <a:defRPr sz="1200">
                  <a:solidFill>
                    <a:schemeClr val="accent1"/>
                  </a:solidFill>
                </a:defRPr>
              </a:pPr>
              <a:r>
                <a:rPr lang="de-CH" dirty="0"/>
                <a:t>Core Business</a:t>
              </a:r>
              <a:endParaRPr dirty="0"/>
            </a:p>
            <a:p>
              <a:pPr algn="ctr">
                <a:spcBef>
                  <a:spcPts val="0"/>
                </a:spcBef>
                <a:defRPr sz="1200" b="0">
                  <a:solidFill>
                    <a:schemeClr val="accent1"/>
                  </a:solidFill>
                </a:defRPr>
              </a:pPr>
              <a:r>
                <a:rPr lang="en-US" dirty="0"/>
                <a:t>Competencies and Assets</a:t>
              </a:r>
            </a:p>
            <a:p>
              <a:pPr algn="ctr">
                <a:spcBef>
                  <a:spcPts val="0"/>
                </a:spcBef>
                <a:defRPr sz="1200" b="0">
                  <a:solidFill>
                    <a:schemeClr val="accent1"/>
                  </a:solidFill>
                </a:defRPr>
              </a:pPr>
              <a:r>
                <a:rPr lang="en-US" dirty="0"/>
                <a:t>Customers, Products and Technologies</a:t>
              </a:r>
            </a:p>
            <a:p>
              <a:pPr algn="ctr">
                <a:spcBef>
                  <a:spcPts val="0"/>
                </a:spcBef>
                <a:defRPr sz="1200" b="0">
                  <a:solidFill>
                    <a:schemeClr val="accent1"/>
                  </a:solidFill>
                </a:defRPr>
              </a:pPr>
              <a:r>
                <a:rPr lang="en-US" dirty="0"/>
                <a:t>Differentiation from the competition</a:t>
              </a:r>
            </a:p>
          </p:txBody>
        </p:sp>
      </p:grpSp>
      <p:grpSp>
        <p:nvGrpSpPr>
          <p:cNvPr id="173" name="AutoShape 3"/>
          <p:cNvGrpSpPr/>
          <p:nvPr/>
        </p:nvGrpSpPr>
        <p:grpSpPr>
          <a:xfrm>
            <a:off x="5995987" y="2686050"/>
            <a:ext cx="2422526" cy="1174750"/>
            <a:chOff x="0" y="0"/>
            <a:chExt cx="2422525" cy="1174750"/>
          </a:xfrm>
        </p:grpSpPr>
        <p:sp>
          <p:nvSpPr>
            <p:cNvPr id="171" name="Abgerundetes Rechteck"/>
            <p:cNvSpPr/>
            <p:nvPr/>
          </p:nvSpPr>
          <p:spPr>
            <a:xfrm>
              <a:off x="0" y="0"/>
              <a:ext cx="2422525" cy="117475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>
                <a:spcBef>
                  <a:spcPts val="0"/>
                </a:spcBef>
              </a:pPr>
              <a:endParaRPr/>
            </a:p>
          </p:txBody>
        </p:sp>
        <p:sp>
          <p:nvSpPr>
            <p:cNvPr id="172" name="Wertschöpfungsstufen"/>
            <p:cNvSpPr txBox="1"/>
            <p:nvPr/>
          </p:nvSpPr>
          <p:spPr>
            <a:xfrm>
              <a:off x="172036" y="479653"/>
              <a:ext cx="2078453" cy="2154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b="0"/>
              </a:lvl1pPr>
            </a:lstStyle>
            <a:p>
              <a:r>
                <a:rPr lang="de-CH" dirty="0"/>
                <a:t>Value Chain</a:t>
              </a:r>
              <a:endParaRPr dirty="0"/>
            </a:p>
          </p:txBody>
        </p:sp>
      </p:grpSp>
      <p:grpSp>
        <p:nvGrpSpPr>
          <p:cNvPr id="176" name="AutoShape 4"/>
          <p:cNvGrpSpPr/>
          <p:nvPr/>
        </p:nvGrpSpPr>
        <p:grpSpPr>
          <a:xfrm>
            <a:off x="3733800" y="1893888"/>
            <a:ext cx="2422525" cy="1174751"/>
            <a:chOff x="0" y="0"/>
            <a:chExt cx="2422525" cy="1174750"/>
          </a:xfrm>
        </p:grpSpPr>
        <p:sp>
          <p:nvSpPr>
            <p:cNvPr id="174" name="Abgerundetes Rechteck"/>
            <p:cNvSpPr/>
            <p:nvPr/>
          </p:nvSpPr>
          <p:spPr>
            <a:xfrm>
              <a:off x="0" y="0"/>
              <a:ext cx="2422525" cy="117475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>
                <a:spcBef>
                  <a:spcPts val="0"/>
                </a:spcBef>
              </a:pPr>
              <a:endParaRPr/>
            </a:p>
          </p:txBody>
        </p:sp>
        <p:sp>
          <p:nvSpPr>
            <p:cNvPr id="175" name="Regionen"/>
            <p:cNvSpPr txBox="1"/>
            <p:nvPr/>
          </p:nvSpPr>
          <p:spPr>
            <a:xfrm>
              <a:off x="172036" y="479653"/>
              <a:ext cx="2078453" cy="2154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b="0"/>
              </a:lvl1pPr>
            </a:lstStyle>
            <a:p>
              <a:r>
                <a:rPr dirty="0"/>
                <a:t>Region</a:t>
              </a:r>
              <a:r>
                <a:rPr lang="de-CH" dirty="0"/>
                <a:t>s</a:t>
              </a:r>
              <a:endParaRPr dirty="0"/>
            </a:p>
          </p:txBody>
        </p:sp>
      </p:grpSp>
      <p:grpSp>
        <p:nvGrpSpPr>
          <p:cNvPr id="179" name="AutoShape 5"/>
          <p:cNvGrpSpPr/>
          <p:nvPr/>
        </p:nvGrpSpPr>
        <p:grpSpPr>
          <a:xfrm>
            <a:off x="3733800" y="4764087"/>
            <a:ext cx="2422525" cy="1174751"/>
            <a:chOff x="0" y="0"/>
            <a:chExt cx="2422525" cy="1174750"/>
          </a:xfrm>
        </p:grpSpPr>
        <p:sp>
          <p:nvSpPr>
            <p:cNvPr id="177" name="Abgerundetes Rechteck"/>
            <p:cNvSpPr/>
            <p:nvPr/>
          </p:nvSpPr>
          <p:spPr>
            <a:xfrm>
              <a:off x="0" y="0"/>
              <a:ext cx="2422525" cy="117475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>
                <a:spcBef>
                  <a:spcPts val="0"/>
                </a:spcBef>
              </a:pPr>
              <a:endParaRPr/>
            </a:p>
          </p:txBody>
        </p:sp>
        <p:sp>
          <p:nvSpPr>
            <p:cNvPr id="178" name="Produkte"/>
            <p:cNvSpPr txBox="1"/>
            <p:nvPr/>
          </p:nvSpPr>
          <p:spPr>
            <a:xfrm>
              <a:off x="172036" y="479653"/>
              <a:ext cx="2078453" cy="2154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b="0"/>
              </a:lvl1pPr>
            </a:lstStyle>
            <a:p>
              <a:r>
                <a:rPr dirty="0" err="1"/>
                <a:t>Produ</a:t>
              </a:r>
              <a:r>
                <a:rPr lang="de-CH" dirty="0"/>
                <a:t>c</a:t>
              </a:r>
              <a:r>
                <a:rPr dirty="0"/>
                <a:t>t</a:t>
              </a:r>
              <a:r>
                <a:rPr lang="de-CH" dirty="0"/>
                <a:t>s</a:t>
              </a:r>
              <a:endParaRPr dirty="0"/>
            </a:p>
          </p:txBody>
        </p:sp>
      </p:grpSp>
      <p:grpSp>
        <p:nvGrpSpPr>
          <p:cNvPr id="182" name="AutoShape 6"/>
          <p:cNvGrpSpPr/>
          <p:nvPr/>
        </p:nvGrpSpPr>
        <p:grpSpPr>
          <a:xfrm>
            <a:off x="1468437" y="2686050"/>
            <a:ext cx="2422526" cy="1174750"/>
            <a:chOff x="0" y="0"/>
            <a:chExt cx="2422525" cy="1174750"/>
          </a:xfrm>
        </p:grpSpPr>
        <p:sp>
          <p:nvSpPr>
            <p:cNvPr id="180" name="Abgerundetes Rechteck"/>
            <p:cNvSpPr/>
            <p:nvPr/>
          </p:nvSpPr>
          <p:spPr>
            <a:xfrm>
              <a:off x="0" y="0"/>
              <a:ext cx="2422525" cy="117475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>
                <a:spcBef>
                  <a:spcPts val="0"/>
                </a:spcBef>
              </a:pPr>
              <a:endParaRPr/>
            </a:p>
          </p:txBody>
        </p:sp>
        <p:sp>
          <p:nvSpPr>
            <p:cNvPr id="181" name="Kanäle"/>
            <p:cNvSpPr txBox="1"/>
            <p:nvPr/>
          </p:nvSpPr>
          <p:spPr>
            <a:xfrm>
              <a:off x="172036" y="479653"/>
              <a:ext cx="2078453" cy="2154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b="0"/>
              </a:lvl1pPr>
            </a:lstStyle>
            <a:p>
              <a:r>
                <a:rPr lang="de-CH" dirty="0"/>
                <a:t>Channels</a:t>
              </a:r>
              <a:endParaRPr dirty="0"/>
            </a:p>
          </p:txBody>
        </p:sp>
      </p:grpSp>
      <p:grpSp>
        <p:nvGrpSpPr>
          <p:cNvPr id="185" name="AutoShape 7"/>
          <p:cNvGrpSpPr/>
          <p:nvPr/>
        </p:nvGrpSpPr>
        <p:grpSpPr>
          <a:xfrm>
            <a:off x="1468437" y="3971925"/>
            <a:ext cx="2422526" cy="1174750"/>
            <a:chOff x="0" y="0"/>
            <a:chExt cx="2422525" cy="1174750"/>
          </a:xfrm>
        </p:grpSpPr>
        <p:sp>
          <p:nvSpPr>
            <p:cNvPr id="183" name="Abgerundetes Rechteck"/>
            <p:cNvSpPr/>
            <p:nvPr/>
          </p:nvSpPr>
          <p:spPr>
            <a:xfrm>
              <a:off x="0" y="0"/>
              <a:ext cx="2422525" cy="117475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>
                <a:spcBef>
                  <a:spcPts val="0"/>
                </a:spcBef>
              </a:pPr>
              <a:endParaRPr/>
            </a:p>
          </p:txBody>
        </p:sp>
        <p:sp>
          <p:nvSpPr>
            <p:cNvPr id="184" name="Kundensegmente"/>
            <p:cNvSpPr txBox="1"/>
            <p:nvPr/>
          </p:nvSpPr>
          <p:spPr>
            <a:xfrm>
              <a:off x="172036" y="479653"/>
              <a:ext cx="2078453" cy="2154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b="0"/>
              </a:lvl1pPr>
            </a:lstStyle>
            <a:p>
              <a:r>
                <a:rPr lang="de-CH" dirty="0"/>
                <a:t>Customer Groups</a:t>
              </a:r>
              <a:endParaRPr dirty="0"/>
            </a:p>
          </p:txBody>
        </p:sp>
      </p:grpSp>
      <p:grpSp>
        <p:nvGrpSpPr>
          <p:cNvPr id="188" name="AutoShape 8"/>
          <p:cNvGrpSpPr/>
          <p:nvPr/>
        </p:nvGrpSpPr>
        <p:grpSpPr>
          <a:xfrm>
            <a:off x="5995987" y="3971925"/>
            <a:ext cx="2422526" cy="1174750"/>
            <a:chOff x="0" y="0"/>
            <a:chExt cx="2422525" cy="1174750"/>
          </a:xfrm>
        </p:grpSpPr>
        <p:sp>
          <p:nvSpPr>
            <p:cNvPr id="186" name="Abgerundetes Rechteck"/>
            <p:cNvSpPr/>
            <p:nvPr/>
          </p:nvSpPr>
          <p:spPr>
            <a:xfrm>
              <a:off x="0" y="0"/>
              <a:ext cx="2422525" cy="117475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>
                <a:spcBef>
                  <a:spcPts val="0"/>
                </a:spcBef>
              </a:pPr>
              <a:endParaRPr/>
            </a:p>
          </p:txBody>
        </p:sp>
        <p:sp>
          <p:nvSpPr>
            <p:cNvPr id="187" name="Technologie"/>
            <p:cNvSpPr txBox="1"/>
            <p:nvPr/>
          </p:nvSpPr>
          <p:spPr>
            <a:xfrm>
              <a:off x="172036" y="479653"/>
              <a:ext cx="2078453" cy="2154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spcBef>
                  <a:spcPts val="0"/>
                </a:spcBef>
                <a:defRPr b="0"/>
              </a:lvl1pPr>
            </a:lstStyle>
            <a:p>
              <a:r>
                <a:rPr dirty="0" err="1"/>
                <a:t>Technologie</a:t>
              </a:r>
              <a:r>
                <a:rPr lang="de-CH" dirty="0"/>
                <a:t>s</a:t>
              </a:r>
              <a:endParaRPr dirty="0"/>
            </a:p>
          </p:txBody>
        </p:sp>
      </p:grpSp>
      <p:sp>
        <p:nvSpPr>
          <p:cNvPr id="189" name="Rectangle 9"/>
          <p:cNvSpPr txBox="1">
            <a:spLocks noGrp="1"/>
          </p:cNvSpPr>
          <p:nvPr>
            <p:ph type="title"/>
          </p:nvPr>
        </p:nvSpPr>
        <p:spPr>
          <a:xfrm>
            <a:off x="304799" y="592260"/>
            <a:ext cx="9288465" cy="503239"/>
          </a:xfrm>
          <a:prstGeom prst="rect">
            <a:avLst/>
          </a:prstGeom>
        </p:spPr>
        <p:txBody>
          <a:bodyPr/>
          <a:lstStyle>
            <a:lvl1pPr defTabSz="1042987"/>
          </a:lstStyle>
          <a:p>
            <a:r>
              <a:rPr lang="en-US" dirty="0"/>
              <a:t>Core business as a basis for expansion opportunities</a:t>
            </a:r>
            <a:endParaRPr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Textfeld 9"/>
          <p:cNvSpPr txBox="1">
            <a:spLocks noGrp="1"/>
          </p:cNvSpPr>
          <p:nvPr>
            <p:ph type="sldNum" sz="quarter" idx="2"/>
          </p:nvPr>
        </p:nvSpPr>
        <p:spPr>
          <a:xfrm>
            <a:off x="215648" y="6597339"/>
            <a:ext cx="162863" cy="24622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 lang="en-US" smtClean="0"/>
              <a:t>4</a:t>
            </a:fld>
            <a:endParaRPr lang="en-US"/>
          </a:p>
        </p:txBody>
      </p:sp>
      <p:sp>
        <p:nvSpPr>
          <p:cNvPr id="192" name="Line 2"/>
          <p:cNvSpPr/>
          <p:nvPr/>
        </p:nvSpPr>
        <p:spPr>
          <a:xfrm flipH="1" flipV="1">
            <a:off x="4813299" y="1747838"/>
            <a:ext cx="190501" cy="1516063"/>
          </a:xfrm>
          <a:prstGeom prst="line">
            <a:avLst/>
          </a:prstGeom>
          <a:ln>
            <a:solidFill>
              <a:srgbClr val="003677"/>
            </a:solidFill>
          </a:ln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193" name="Line 3"/>
          <p:cNvSpPr/>
          <p:nvPr/>
        </p:nvSpPr>
        <p:spPr>
          <a:xfrm>
            <a:off x="3357562" y="2206625"/>
            <a:ext cx="3492501" cy="3019426"/>
          </a:xfrm>
          <a:prstGeom prst="line">
            <a:avLst/>
          </a:prstGeom>
          <a:ln>
            <a:solidFill>
              <a:srgbClr val="003677"/>
            </a:solidFill>
          </a:ln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194" name="Line 4"/>
          <p:cNvSpPr/>
          <p:nvPr/>
        </p:nvSpPr>
        <p:spPr>
          <a:xfrm flipV="1">
            <a:off x="2794000" y="3657599"/>
            <a:ext cx="4395789" cy="36514"/>
          </a:xfrm>
          <a:prstGeom prst="line">
            <a:avLst/>
          </a:prstGeom>
          <a:ln>
            <a:solidFill>
              <a:srgbClr val="003677"/>
            </a:solidFill>
          </a:ln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195" name="Line 5"/>
          <p:cNvSpPr/>
          <p:nvPr/>
        </p:nvSpPr>
        <p:spPr>
          <a:xfrm flipV="1">
            <a:off x="3771899" y="2206624"/>
            <a:ext cx="2462214" cy="2819402"/>
          </a:xfrm>
          <a:prstGeom prst="line">
            <a:avLst/>
          </a:prstGeom>
          <a:ln>
            <a:solidFill>
              <a:srgbClr val="003677"/>
            </a:solidFill>
          </a:ln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196" name="Rectangle 6"/>
          <p:cNvSpPr txBox="1">
            <a:spLocks noGrp="1"/>
          </p:cNvSpPr>
          <p:nvPr>
            <p:ph type="title"/>
          </p:nvPr>
        </p:nvSpPr>
        <p:spPr>
          <a:xfrm>
            <a:off x="304799" y="592260"/>
            <a:ext cx="9288465" cy="503239"/>
          </a:xfrm>
          <a:prstGeom prst="rect">
            <a:avLst/>
          </a:prstGeom>
        </p:spPr>
        <p:txBody>
          <a:bodyPr>
            <a:noAutofit/>
          </a:bodyPr>
          <a:lstStyle>
            <a:lvl1pPr defTabSz="813530">
              <a:spcBef>
                <a:spcPts val="1300"/>
              </a:spcBef>
              <a:defRPr sz="2184"/>
            </a:lvl1pPr>
          </a:lstStyle>
          <a:p>
            <a:r>
              <a:rPr lang="en-US" sz="2800"/>
              <a:t>Adjacencies are defined for the existing core business</a:t>
            </a:r>
          </a:p>
        </p:txBody>
      </p:sp>
      <p:grpSp>
        <p:nvGrpSpPr>
          <p:cNvPr id="199" name="Oval 7"/>
          <p:cNvGrpSpPr/>
          <p:nvPr/>
        </p:nvGrpSpPr>
        <p:grpSpPr>
          <a:xfrm>
            <a:off x="4290889" y="3100507"/>
            <a:ext cx="900003" cy="900003"/>
            <a:chOff x="-1" y="-1"/>
            <a:chExt cx="900002" cy="900002"/>
          </a:xfrm>
        </p:grpSpPr>
        <p:sp>
          <p:nvSpPr>
            <p:cNvPr id="197" name="Kreis"/>
            <p:cNvSpPr/>
            <p:nvPr/>
          </p:nvSpPr>
          <p:spPr>
            <a:xfrm>
              <a:off x="-1" y="-1"/>
              <a:ext cx="900002" cy="900002"/>
            </a:xfrm>
            <a:prstGeom prst="ellipse">
              <a:avLst/>
            </a:prstGeom>
            <a:gradFill flip="none" rotWithShape="1">
              <a:gsLst>
                <a:gs pos="0">
                  <a:srgbClr val="00285A"/>
                </a:gs>
                <a:gs pos="80000">
                  <a:srgbClr val="003576"/>
                </a:gs>
                <a:gs pos="100000">
                  <a:srgbClr val="003577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 lang="en-US"/>
            </a:p>
          </p:txBody>
        </p:sp>
        <p:sp>
          <p:nvSpPr>
            <p:cNvPr id="198" name="Kern"/>
            <p:cNvSpPr txBox="1"/>
            <p:nvPr/>
          </p:nvSpPr>
          <p:spPr>
            <a:xfrm>
              <a:off x="227985" y="357667"/>
              <a:ext cx="444032" cy="1846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0" tIns="0" rIns="0" bIns="0" numCol="1" anchor="ctr">
              <a:spAutoFit/>
            </a:bodyPr>
            <a:lstStyle>
              <a:lvl1pPr algn="ctr">
                <a:spcBef>
                  <a:spcPts val="200"/>
                </a:spcBef>
                <a:defRPr sz="1200">
                  <a:solidFill>
                    <a:srgbClr val="FFFFFF"/>
                  </a:solidFill>
                </a:defRPr>
              </a:lvl1pPr>
            </a:lstStyle>
            <a:p>
              <a:r>
                <a:rPr lang="en-US"/>
                <a:t>CORE</a:t>
              </a:r>
            </a:p>
          </p:txBody>
        </p:sp>
      </p:grpSp>
      <p:sp>
        <p:nvSpPr>
          <p:cNvPr id="200" name="Line 8"/>
          <p:cNvSpPr/>
          <p:nvPr/>
        </p:nvSpPr>
        <p:spPr>
          <a:xfrm flipV="1">
            <a:off x="7200899" y="3190874"/>
            <a:ext cx="388940" cy="466726"/>
          </a:xfrm>
          <a:prstGeom prst="line">
            <a:avLst/>
          </a:prstGeom>
          <a:ln>
            <a:solidFill>
              <a:srgbClr val="003677"/>
            </a:solidFill>
          </a:ln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201" name="Line 9"/>
          <p:cNvSpPr/>
          <p:nvPr/>
        </p:nvSpPr>
        <p:spPr>
          <a:xfrm>
            <a:off x="7202488" y="3657599"/>
            <a:ext cx="363538" cy="614364"/>
          </a:xfrm>
          <a:prstGeom prst="line">
            <a:avLst/>
          </a:prstGeom>
          <a:ln>
            <a:solidFill>
              <a:srgbClr val="003677"/>
            </a:solidFill>
          </a:ln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202" name="Line 10"/>
          <p:cNvSpPr/>
          <p:nvPr/>
        </p:nvSpPr>
        <p:spPr>
          <a:xfrm flipH="1" flipV="1">
            <a:off x="2389188" y="3225800"/>
            <a:ext cx="388938" cy="465138"/>
          </a:xfrm>
          <a:prstGeom prst="line">
            <a:avLst/>
          </a:prstGeom>
          <a:ln>
            <a:solidFill>
              <a:srgbClr val="003677"/>
            </a:solidFill>
          </a:ln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203" name="Line 11"/>
          <p:cNvSpPr/>
          <p:nvPr/>
        </p:nvSpPr>
        <p:spPr>
          <a:xfrm>
            <a:off x="2232025" y="3678237"/>
            <a:ext cx="565151" cy="12701"/>
          </a:xfrm>
          <a:prstGeom prst="line">
            <a:avLst/>
          </a:prstGeom>
          <a:ln>
            <a:solidFill>
              <a:srgbClr val="003677"/>
            </a:solidFill>
          </a:ln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204" name="Line 12"/>
          <p:cNvSpPr/>
          <p:nvPr/>
        </p:nvSpPr>
        <p:spPr>
          <a:xfrm flipH="1">
            <a:off x="2413000" y="3690937"/>
            <a:ext cx="363539" cy="614363"/>
          </a:xfrm>
          <a:prstGeom prst="line">
            <a:avLst/>
          </a:prstGeom>
          <a:ln>
            <a:solidFill>
              <a:srgbClr val="003677"/>
            </a:solidFill>
          </a:ln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205" name="Line 13"/>
          <p:cNvSpPr/>
          <p:nvPr/>
        </p:nvSpPr>
        <p:spPr>
          <a:xfrm flipH="1" flipV="1">
            <a:off x="3265990" y="1607308"/>
            <a:ext cx="86308" cy="600147"/>
          </a:xfrm>
          <a:prstGeom prst="line">
            <a:avLst/>
          </a:prstGeom>
          <a:ln>
            <a:solidFill>
              <a:srgbClr val="003677"/>
            </a:solidFill>
          </a:ln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206" name="Line 14"/>
          <p:cNvSpPr/>
          <p:nvPr/>
        </p:nvSpPr>
        <p:spPr>
          <a:xfrm flipH="1">
            <a:off x="2705807" y="2204021"/>
            <a:ext cx="633587" cy="330646"/>
          </a:xfrm>
          <a:prstGeom prst="line">
            <a:avLst/>
          </a:prstGeom>
          <a:ln>
            <a:solidFill>
              <a:srgbClr val="003677"/>
            </a:solidFill>
          </a:ln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207" name="Line 15"/>
          <p:cNvSpPr/>
          <p:nvPr/>
        </p:nvSpPr>
        <p:spPr>
          <a:xfrm flipV="1">
            <a:off x="6220938" y="2193988"/>
            <a:ext cx="607376" cy="14161"/>
          </a:xfrm>
          <a:prstGeom prst="line">
            <a:avLst/>
          </a:prstGeom>
          <a:ln>
            <a:solidFill>
              <a:srgbClr val="003677"/>
            </a:solidFill>
          </a:ln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208" name="Line 16"/>
          <p:cNvSpPr/>
          <p:nvPr/>
        </p:nvSpPr>
        <p:spPr>
          <a:xfrm flipH="1">
            <a:off x="6229561" y="1771851"/>
            <a:ext cx="361528" cy="434575"/>
          </a:xfrm>
          <a:prstGeom prst="line">
            <a:avLst/>
          </a:prstGeom>
          <a:ln>
            <a:solidFill>
              <a:srgbClr val="003677"/>
            </a:solidFill>
          </a:ln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209" name="Line 17"/>
          <p:cNvSpPr/>
          <p:nvPr/>
        </p:nvSpPr>
        <p:spPr>
          <a:xfrm flipH="1" flipV="1">
            <a:off x="5964608" y="1529519"/>
            <a:ext cx="254847" cy="666825"/>
          </a:xfrm>
          <a:prstGeom prst="line">
            <a:avLst/>
          </a:prstGeom>
          <a:ln>
            <a:solidFill>
              <a:srgbClr val="003677"/>
            </a:solidFill>
          </a:ln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210" name="Line 18"/>
          <p:cNvSpPr/>
          <p:nvPr/>
        </p:nvSpPr>
        <p:spPr>
          <a:xfrm flipV="1">
            <a:off x="6811969" y="5099160"/>
            <a:ext cx="598476" cy="104555"/>
          </a:xfrm>
          <a:prstGeom prst="line">
            <a:avLst/>
          </a:prstGeom>
          <a:ln>
            <a:solidFill>
              <a:srgbClr val="003677"/>
            </a:solidFill>
          </a:ln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211" name="Line 19"/>
          <p:cNvSpPr/>
          <p:nvPr/>
        </p:nvSpPr>
        <p:spPr>
          <a:xfrm>
            <a:off x="6829109" y="5202009"/>
            <a:ext cx="422908" cy="375108"/>
          </a:xfrm>
          <a:prstGeom prst="line">
            <a:avLst/>
          </a:prstGeom>
          <a:ln>
            <a:solidFill>
              <a:srgbClr val="003677"/>
            </a:solidFill>
          </a:ln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212" name="Line 20"/>
          <p:cNvSpPr/>
          <p:nvPr/>
        </p:nvSpPr>
        <p:spPr>
          <a:xfrm flipH="1">
            <a:off x="6709934" y="5211534"/>
            <a:ext cx="119920" cy="703720"/>
          </a:xfrm>
          <a:prstGeom prst="line">
            <a:avLst/>
          </a:prstGeom>
          <a:ln>
            <a:solidFill>
              <a:srgbClr val="003677"/>
            </a:solidFill>
          </a:ln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213" name="Line 21"/>
          <p:cNvSpPr/>
          <p:nvPr/>
        </p:nvSpPr>
        <p:spPr>
          <a:xfrm flipH="1">
            <a:off x="3168095" y="5009810"/>
            <a:ext cx="607537" cy="2267"/>
          </a:xfrm>
          <a:prstGeom prst="line">
            <a:avLst/>
          </a:prstGeom>
          <a:ln>
            <a:solidFill>
              <a:srgbClr val="003677"/>
            </a:solidFill>
          </a:ln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214" name="Line 22"/>
          <p:cNvSpPr/>
          <p:nvPr/>
        </p:nvSpPr>
        <p:spPr>
          <a:xfrm flipV="1">
            <a:off x="3398004" y="5020281"/>
            <a:ext cx="369967" cy="427413"/>
          </a:xfrm>
          <a:prstGeom prst="line">
            <a:avLst/>
          </a:prstGeom>
          <a:ln>
            <a:solidFill>
              <a:srgbClr val="003677"/>
            </a:solidFill>
          </a:ln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215" name="Line 23"/>
          <p:cNvSpPr/>
          <p:nvPr/>
        </p:nvSpPr>
        <p:spPr>
          <a:xfrm>
            <a:off x="3783585" y="5013238"/>
            <a:ext cx="241743" cy="671687"/>
          </a:xfrm>
          <a:prstGeom prst="line">
            <a:avLst/>
          </a:prstGeom>
          <a:ln>
            <a:solidFill>
              <a:srgbClr val="003677"/>
            </a:solidFill>
          </a:ln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216" name="Line 24"/>
          <p:cNvSpPr/>
          <p:nvPr/>
        </p:nvSpPr>
        <p:spPr>
          <a:xfrm flipH="1">
            <a:off x="6088062" y="5199062"/>
            <a:ext cx="741363" cy="376238"/>
          </a:xfrm>
          <a:prstGeom prst="line">
            <a:avLst/>
          </a:prstGeom>
          <a:ln>
            <a:solidFill>
              <a:srgbClr val="003677"/>
            </a:solidFill>
          </a:ln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217" name="Text Box 25"/>
          <p:cNvSpPr txBox="1"/>
          <p:nvPr/>
        </p:nvSpPr>
        <p:spPr>
          <a:xfrm>
            <a:off x="3446462" y="1995488"/>
            <a:ext cx="838371" cy="169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200"/>
              </a:spcBef>
              <a:defRPr sz="1100"/>
            </a:lvl1pPr>
          </a:lstStyle>
          <a:p>
            <a:r>
              <a:rPr lang="en-US"/>
              <a:t>New regions</a:t>
            </a:r>
          </a:p>
        </p:txBody>
      </p:sp>
      <p:sp>
        <p:nvSpPr>
          <p:cNvPr id="218" name="Text Box 26"/>
          <p:cNvSpPr txBox="1"/>
          <p:nvPr/>
        </p:nvSpPr>
        <p:spPr>
          <a:xfrm>
            <a:off x="6021387" y="2540000"/>
            <a:ext cx="1995739" cy="169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200"/>
              </a:spcBef>
              <a:defRPr sz="1100"/>
            </a:lvl1pPr>
          </a:lstStyle>
          <a:p>
            <a:r>
              <a:rPr lang="en-US"/>
              <a:t>New stages in the value chain</a:t>
            </a:r>
          </a:p>
        </p:txBody>
      </p:sp>
      <p:sp>
        <p:nvSpPr>
          <p:cNvPr id="219" name="Text Box 27"/>
          <p:cNvSpPr txBox="1"/>
          <p:nvPr/>
        </p:nvSpPr>
        <p:spPr>
          <a:xfrm>
            <a:off x="5619750" y="3695700"/>
            <a:ext cx="1348126" cy="169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200"/>
              </a:spcBef>
              <a:defRPr sz="1100"/>
            </a:lvl1pPr>
          </a:lstStyle>
          <a:p>
            <a:r>
              <a:rPr lang="en-US"/>
              <a:t>New Business Units</a:t>
            </a:r>
          </a:p>
        </p:txBody>
      </p:sp>
      <p:sp>
        <p:nvSpPr>
          <p:cNvPr id="220" name="Text Box 28"/>
          <p:cNvSpPr txBox="1"/>
          <p:nvPr/>
        </p:nvSpPr>
        <p:spPr>
          <a:xfrm>
            <a:off x="5489575" y="4903787"/>
            <a:ext cx="940963" cy="169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200"/>
              </a:spcBef>
              <a:defRPr sz="1100"/>
            </a:lvl1pPr>
          </a:lstStyle>
          <a:p>
            <a:r>
              <a:rPr lang="en-US"/>
              <a:t>New Products</a:t>
            </a:r>
          </a:p>
        </p:txBody>
      </p:sp>
      <p:sp>
        <p:nvSpPr>
          <p:cNvPr id="221" name="Text Box 29"/>
          <p:cNvSpPr txBox="1"/>
          <p:nvPr/>
        </p:nvSpPr>
        <p:spPr>
          <a:xfrm>
            <a:off x="2373313" y="4605337"/>
            <a:ext cx="1660711" cy="169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200"/>
              </a:spcBef>
              <a:defRPr sz="1100"/>
            </a:lvl1pPr>
          </a:lstStyle>
          <a:p>
            <a:r>
              <a:rPr lang="en-US"/>
              <a:t>New customer segments</a:t>
            </a:r>
          </a:p>
        </p:txBody>
      </p:sp>
      <p:sp>
        <p:nvSpPr>
          <p:cNvPr id="222" name="Text Box 30"/>
          <p:cNvSpPr txBox="1"/>
          <p:nvPr/>
        </p:nvSpPr>
        <p:spPr>
          <a:xfrm>
            <a:off x="2835201" y="3301205"/>
            <a:ext cx="1141338" cy="3642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200"/>
              </a:spcBef>
              <a:defRPr sz="1100"/>
            </a:lvl1pPr>
          </a:lstStyle>
          <a:p>
            <a:r>
              <a:rPr lang="en-US"/>
              <a:t>New distribution </a:t>
            </a:r>
          </a:p>
          <a:p>
            <a:r>
              <a:rPr lang="en-US"/>
              <a:t>channels</a:t>
            </a:r>
          </a:p>
        </p:txBody>
      </p:sp>
      <p:sp>
        <p:nvSpPr>
          <p:cNvPr id="223" name="Text Box 32"/>
          <p:cNvSpPr txBox="1"/>
          <p:nvPr/>
        </p:nvSpPr>
        <p:spPr>
          <a:xfrm>
            <a:off x="3090863" y="1358900"/>
            <a:ext cx="304571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200"/>
              </a:spcBef>
              <a:defRPr sz="1000" b="0"/>
            </a:lvl1pPr>
          </a:lstStyle>
          <a:p>
            <a:r>
              <a:rPr lang="en-US"/>
              <a:t>Local</a:t>
            </a:r>
          </a:p>
        </p:txBody>
      </p:sp>
      <p:sp>
        <p:nvSpPr>
          <p:cNvPr id="224" name="Text Box 33"/>
          <p:cNvSpPr txBox="1"/>
          <p:nvPr/>
        </p:nvSpPr>
        <p:spPr>
          <a:xfrm>
            <a:off x="1846263" y="2222500"/>
            <a:ext cx="1104470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200"/>
              </a:spcBef>
              <a:defRPr sz="1000" b="0"/>
            </a:lvl1pPr>
          </a:lstStyle>
          <a:p>
            <a:r>
              <a:rPr lang="en-US"/>
              <a:t>International/Global</a:t>
            </a:r>
          </a:p>
        </p:txBody>
      </p:sp>
      <p:sp>
        <p:nvSpPr>
          <p:cNvPr id="225" name="Text Box 34"/>
          <p:cNvSpPr txBox="1"/>
          <p:nvPr/>
        </p:nvSpPr>
        <p:spPr>
          <a:xfrm>
            <a:off x="5780087" y="1330325"/>
            <a:ext cx="687689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200"/>
              </a:spcBef>
              <a:defRPr sz="1000" b="0"/>
            </a:lvl1pPr>
          </a:lstStyle>
          <a:p>
            <a:r>
              <a:rPr lang="en-US"/>
              <a:t>Outsourcing</a:t>
            </a:r>
          </a:p>
        </p:txBody>
      </p:sp>
      <p:sp>
        <p:nvSpPr>
          <p:cNvPr id="226" name="Text Box 35"/>
          <p:cNvSpPr txBox="1"/>
          <p:nvPr/>
        </p:nvSpPr>
        <p:spPr>
          <a:xfrm>
            <a:off x="6351587" y="1558925"/>
            <a:ext cx="1191032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200"/>
              </a:spcBef>
              <a:defRPr sz="1000" b="0"/>
            </a:lvl1pPr>
          </a:lstStyle>
          <a:p>
            <a:r>
              <a:rPr lang="en-US"/>
              <a:t>Backward integration</a:t>
            </a:r>
          </a:p>
        </p:txBody>
      </p:sp>
      <p:sp>
        <p:nvSpPr>
          <p:cNvPr id="227" name="Text Box 36"/>
          <p:cNvSpPr txBox="1"/>
          <p:nvPr/>
        </p:nvSpPr>
        <p:spPr>
          <a:xfrm>
            <a:off x="6872288" y="2105025"/>
            <a:ext cx="1099660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200"/>
              </a:spcBef>
              <a:defRPr sz="1000" b="0"/>
            </a:lvl1pPr>
          </a:lstStyle>
          <a:p>
            <a:r>
              <a:rPr lang="en-US"/>
              <a:t>Forward integration</a:t>
            </a:r>
          </a:p>
        </p:txBody>
      </p:sp>
      <p:sp>
        <p:nvSpPr>
          <p:cNvPr id="228" name="Text Box 37"/>
          <p:cNvSpPr txBox="1"/>
          <p:nvPr/>
        </p:nvSpPr>
        <p:spPr>
          <a:xfrm>
            <a:off x="7529513" y="5022850"/>
            <a:ext cx="899285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200"/>
              </a:spcBef>
              <a:defRPr sz="1000" b="0"/>
            </a:lvl1pPr>
          </a:lstStyle>
          <a:p>
            <a:r>
              <a:rPr lang="en-US"/>
              <a:t>Next generation</a:t>
            </a:r>
          </a:p>
        </p:txBody>
      </p:sp>
      <p:sp>
        <p:nvSpPr>
          <p:cNvPr id="229" name="Text Box 38"/>
          <p:cNvSpPr txBox="1"/>
          <p:nvPr/>
        </p:nvSpPr>
        <p:spPr>
          <a:xfrm>
            <a:off x="7270750" y="5641975"/>
            <a:ext cx="971420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200"/>
              </a:spcBef>
              <a:defRPr sz="1000" b="0"/>
            </a:lvl1pPr>
          </a:lstStyle>
          <a:p>
            <a:r>
              <a:rPr lang="en-US"/>
              <a:t>Support Services</a:t>
            </a:r>
          </a:p>
        </p:txBody>
      </p:sp>
      <p:sp>
        <p:nvSpPr>
          <p:cNvPr id="230" name="Text Box 39"/>
          <p:cNvSpPr txBox="1"/>
          <p:nvPr/>
        </p:nvSpPr>
        <p:spPr>
          <a:xfrm>
            <a:off x="6305550" y="5870575"/>
            <a:ext cx="1426673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200"/>
              </a:spcBef>
              <a:defRPr sz="1000" b="0"/>
            </a:lvl1pPr>
          </a:lstStyle>
          <a:p>
            <a:r>
              <a:rPr lang="en-US"/>
              <a:t>Complementary products</a:t>
            </a:r>
          </a:p>
        </p:txBody>
      </p:sp>
      <p:sp>
        <p:nvSpPr>
          <p:cNvPr id="231" name="Text Box 40"/>
          <p:cNvSpPr txBox="1"/>
          <p:nvPr/>
        </p:nvSpPr>
        <p:spPr>
          <a:xfrm>
            <a:off x="5424487" y="5532437"/>
            <a:ext cx="525785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200"/>
              </a:spcBef>
              <a:defRPr sz="1000" b="0"/>
            </a:lvl1pPr>
          </a:lstStyle>
          <a:p>
            <a:r>
              <a:rPr lang="en-US"/>
              <a:t>Novelties</a:t>
            </a:r>
          </a:p>
        </p:txBody>
      </p:sp>
      <p:sp>
        <p:nvSpPr>
          <p:cNvPr id="232" name="Text Box 41"/>
          <p:cNvSpPr txBox="1"/>
          <p:nvPr/>
        </p:nvSpPr>
        <p:spPr>
          <a:xfrm>
            <a:off x="3798887" y="5735637"/>
            <a:ext cx="844783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200"/>
              </a:spcBef>
              <a:defRPr sz="1000" b="0"/>
            </a:lvl1pPr>
          </a:lstStyle>
          <a:p>
            <a:r>
              <a:rPr lang="en-US"/>
              <a:t>New segments</a:t>
            </a:r>
          </a:p>
        </p:txBody>
      </p:sp>
      <p:sp>
        <p:nvSpPr>
          <p:cNvPr id="233" name="Text Box 42"/>
          <p:cNvSpPr txBox="1"/>
          <p:nvPr/>
        </p:nvSpPr>
        <p:spPr>
          <a:xfrm>
            <a:off x="2408238" y="5437187"/>
            <a:ext cx="1443038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200"/>
              </a:spcBef>
              <a:defRPr sz="1000" b="0"/>
            </a:lvl1pPr>
          </a:lstStyle>
          <a:p>
            <a:r>
              <a:rPr lang="en-US"/>
              <a:t>Existing segments – not penetrated yet</a:t>
            </a:r>
          </a:p>
        </p:txBody>
      </p:sp>
      <p:sp>
        <p:nvSpPr>
          <p:cNvPr id="234" name="Text Box 43"/>
          <p:cNvSpPr txBox="1"/>
          <p:nvPr/>
        </p:nvSpPr>
        <p:spPr>
          <a:xfrm>
            <a:off x="1771650" y="4854575"/>
            <a:ext cx="1443038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200"/>
              </a:spcBef>
              <a:defRPr sz="1000" b="0"/>
            </a:lvl1pPr>
          </a:lstStyle>
          <a:p>
            <a:r>
              <a:rPr lang="en-US"/>
              <a:t>Existing segment – microsegmentation</a:t>
            </a:r>
          </a:p>
        </p:txBody>
      </p:sp>
      <p:sp>
        <p:nvSpPr>
          <p:cNvPr id="235" name="Text Box 44"/>
          <p:cNvSpPr txBox="1"/>
          <p:nvPr/>
        </p:nvSpPr>
        <p:spPr>
          <a:xfrm>
            <a:off x="1473200" y="3587750"/>
            <a:ext cx="823913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200"/>
              </a:spcBef>
              <a:defRPr sz="1000" b="0"/>
            </a:lvl1pPr>
          </a:lstStyle>
          <a:p>
            <a:r>
              <a:rPr lang="en-US"/>
              <a:t>Distribution</a:t>
            </a:r>
          </a:p>
        </p:txBody>
      </p:sp>
      <p:sp>
        <p:nvSpPr>
          <p:cNvPr id="236" name="Text Box 45"/>
          <p:cNvSpPr txBox="1"/>
          <p:nvPr/>
        </p:nvSpPr>
        <p:spPr>
          <a:xfrm>
            <a:off x="1982788" y="4210050"/>
            <a:ext cx="823913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200"/>
              </a:spcBef>
              <a:defRPr sz="1000" b="0"/>
            </a:lvl1pPr>
          </a:lstStyle>
          <a:p>
            <a:r>
              <a:rPr lang="en-US"/>
              <a:t>Direct</a:t>
            </a:r>
          </a:p>
        </p:txBody>
      </p:sp>
      <p:sp>
        <p:nvSpPr>
          <p:cNvPr id="237" name="Text Box 46"/>
          <p:cNvSpPr txBox="1"/>
          <p:nvPr/>
        </p:nvSpPr>
        <p:spPr>
          <a:xfrm>
            <a:off x="1993900" y="3100388"/>
            <a:ext cx="823913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200"/>
              </a:spcBef>
              <a:defRPr sz="1000" b="0"/>
            </a:lvl1pPr>
          </a:lstStyle>
          <a:p>
            <a:r>
              <a:rPr lang="en-US"/>
              <a:t>Internet</a:t>
            </a:r>
          </a:p>
        </p:txBody>
      </p:sp>
      <p:sp>
        <p:nvSpPr>
          <p:cNvPr id="238" name="Text Box 47"/>
          <p:cNvSpPr txBox="1"/>
          <p:nvPr/>
        </p:nvSpPr>
        <p:spPr>
          <a:xfrm>
            <a:off x="7302500" y="4271962"/>
            <a:ext cx="1256754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200"/>
              </a:spcBef>
              <a:defRPr sz="1000" b="0"/>
            </a:lvl1pPr>
          </a:lstStyle>
          <a:p>
            <a:r>
              <a:rPr lang="en-US"/>
              <a:t>New Business Models</a:t>
            </a:r>
          </a:p>
        </p:txBody>
      </p:sp>
      <p:sp>
        <p:nvSpPr>
          <p:cNvPr id="239" name="Text Box 48"/>
          <p:cNvSpPr txBox="1"/>
          <p:nvPr/>
        </p:nvSpPr>
        <p:spPr>
          <a:xfrm>
            <a:off x="7621588" y="3109913"/>
            <a:ext cx="921727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200"/>
              </a:spcBef>
              <a:defRPr sz="1000" b="0"/>
            </a:lvl1pPr>
          </a:lstStyle>
          <a:p>
            <a:r>
              <a:rPr lang="en-US"/>
              <a:t>New Substitutes</a:t>
            </a:r>
          </a:p>
        </p:txBody>
      </p:sp>
      <p:sp>
        <p:nvSpPr>
          <p:cNvPr id="240" name="Text Box 53"/>
          <p:cNvSpPr txBox="1"/>
          <p:nvPr/>
        </p:nvSpPr>
        <p:spPr>
          <a:xfrm>
            <a:off x="4995862" y="1855788"/>
            <a:ext cx="94297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200"/>
              </a:spcBef>
              <a:defRPr sz="1100"/>
            </a:lvl1pPr>
          </a:lstStyle>
          <a:p>
            <a:r>
              <a:rPr lang="en-US"/>
              <a:t>New Competences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Textfeld 9"/>
          <p:cNvSpPr txBox="1">
            <a:spLocks noGrp="1"/>
          </p:cNvSpPr>
          <p:nvPr>
            <p:ph type="sldNum" sz="quarter" idx="2"/>
          </p:nvPr>
        </p:nvSpPr>
        <p:spPr>
          <a:xfrm>
            <a:off x="215648" y="6597339"/>
            <a:ext cx="174773" cy="22698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  <p:sp>
        <p:nvSpPr>
          <p:cNvPr id="276" name="Rectangle 2"/>
          <p:cNvSpPr txBox="1">
            <a:spLocks noGrp="1"/>
          </p:cNvSpPr>
          <p:nvPr>
            <p:ph type="title"/>
          </p:nvPr>
        </p:nvSpPr>
        <p:spPr>
          <a:xfrm>
            <a:off x="304799" y="592260"/>
            <a:ext cx="9288465" cy="503239"/>
          </a:xfrm>
          <a:prstGeom prst="rect">
            <a:avLst/>
          </a:prstGeom>
        </p:spPr>
        <p:txBody>
          <a:bodyPr>
            <a:normAutofit/>
          </a:bodyPr>
          <a:lstStyle>
            <a:lvl1pPr defTabSz="899827">
              <a:spcBef>
                <a:spcPts val="1500"/>
              </a:spcBef>
              <a:defRPr sz="2632"/>
            </a:lvl1pPr>
          </a:lstStyle>
          <a:p>
            <a:r>
              <a:rPr lang="en-US" sz="2800" dirty="0"/>
              <a:t>Criteria for the evaluation of adjacencies</a:t>
            </a:r>
            <a:endParaRPr sz="2800" dirty="0"/>
          </a:p>
        </p:txBody>
      </p:sp>
      <p:graphicFrame>
        <p:nvGraphicFramePr>
          <p:cNvPr id="277" name="Group 99"/>
          <p:cNvGraphicFramePr/>
          <p:nvPr>
            <p:extLst>
              <p:ext uri="{D42A27DB-BD31-4B8C-83A1-F6EECF244321}">
                <p14:modId xmlns:p14="http://schemas.microsoft.com/office/powerpoint/2010/main" val="2258132220"/>
              </p:ext>
            </p:extLst>
          </p:nvPr>
        </p:nvGraphicFramePr>
        <p:xfrm>
          <a:off x="309563" y="1416050"/>
          <a:ext cx="9283703" cy="4427928"/>
        </p:xfrm>
        <a:graphic>
          <a:graphicData uri="http://schemas.openxmlformats.org/drawingml/2006/table">
            <a:tbl>
              <a:tblPr firstCol="1">
                <a:tableStyleId>{4C3C2611-4C71-4FC5-86AE-919BDF0F9419}</a:tableStyleId>
              </a:tblPr>
              <a:tblGrid>
                <a:gridCol w="1193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3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3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43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43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443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79564">
                <a:tc rowSpan="2"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0"/>
                        </a:spcBef>
                        <a:defRPr sz="1800" b="0"/>
                      </a:pPr>
                      <a:r>
                        <a:rPr lang="de-CH" sz="1200" b="1" dirty="0" err="1"/>
                        <a:t>Criteria</a:t>
                      </a:r>
                      <a:endParaRPr sz="1200" b="1" dirty="0"/>
                    </a:p>
                  </a:txBody>
                  <a:tcPr marL="53972" marR="53972" marT="53972" marB="53972" anchor="ctr" horzOverflow="overflow">
                    <a:lnB w="25400">
                      <a:solidFill>
                        <a:schemeClr val="accent1"/>
                      </a:solidFill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0"/>
                        </a:spcBef>
                        <a:defRPr sz="1800"/>
                      </a:pPr>
                      <a:r>
                        <a:rPr sz="1200" b="1" dirty="0"/>
                        <a:t>Definition</a:t>
                      </a:r>
                    </a:p>
                  </a:txBody>
                  <a:tcPr marL="53972" marR="53972" marT="53972" marB="53972" anchor="ctr" horzOverflow="overflow">
                    <a:lnB w="25400">
                      <a:solidFill>
                        <a:schemeClr val="accent1"/>
                      </a:solidFill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0"/>
                        </a:spcBef>
                        <a:defRPr sz="1800"/>
                      </a:pPr>
                      <a:r>
                        <a:rPr lang="en-US" sz="1200" b="1" dirty="0"/>
                        <a:t>Rating scale for the distance to success</a:t>
                      </a:r>
                    </a:p>
                  </a:txBody>
                  <a:tcPr marL="53972" marR="53972" marT="53972" marB="53972" anchor="ctr" horzOverflow="overflow">
                    <a:lnB w="25400">
                      <a:solidFill>
                        <a:schemeClr val="accent1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56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0"/>
                        </a:spcBef>
                        <a:defRPr sz="1800"/>
                      </a:pPr>
                      <a:r>
                        <a:rPr lang="de-CH" sz="1200" dirty="0"/>
                        <a:t>0</a:t>
                      </a:r>
                      <a:endParaRPr sz="1200" dirty="0"/>
                    </a:p>
                  </a:txBody>
                  <a:tcPr marL="53972" marR="53972" marT="53972" marB="53972" anchor="ctr" horzOverflow="overflow">
                    <a:lnL w="25400">
                      <a:solidFill>
                        <a:schemeClr val="accent1"/>
                      </a:solidFill>
                    </a:lnL>
                    <a:lnT w="25400">
                      <a:solidFill>
                        <a:schemeClr val="accent1"/>
                      </a:solidFill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0"/>
                        </a:spcBef>
                        <a:defRPr sz="1800"/>
                      </a:pPr>
                      <a:r>
                        <a:rPr lang="de-CH" sz="1200" dirty="0"/>
                        <a:t>1</a:t>
                      </a:r>
                      <a:endParaRPr sz="1200" dirty="0"/>
                    </a:p>
                  </a:txBody>
                  <a:tcPr marL="53972" marR="53972" marT="53972" marB="53972" anchor="ctr" horzOverflow="overflow">
                    <a:lnT w="25400">
                      <a:solidFill>
                        <a:schemeClr val="accent1"/>
                      </a:solidFill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0"/>
                        </a:spcBef>
                        <a:defRPr sz="1800"/>
                      </a:pPr>
                      <a:r>
                        <a:rPr lang="de-CH" sz="1200" dirty="0"/>
                        <a:t>2</a:t>
                      </a:r>
                      <a:endParaRPr sz="1200" dirty="0"/>
                    </a:p>
                  </a:txBody>
                  <a:tcPr marL="53972" marR="53972" marT="53972" marB="53972" anchor="ctr" horzOverflow="overflow">
                    <a:lnT w="25400">
                      <a:solidFill>
                        <a:schemeClr val="accent1"/>
                      </a:solidFill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0"/>
                        </a:spcBef>
                        <a:defRPr sz="1800"/>
                      </a:pPr>
                      <a:r>
                        <a:rPr lang="de-CH" sz="1200" dirty="0"/>
                        <a:t>3</a:t>
                      </a:r>
                      <a:endParaRPr sz="1200" dirty="0"/>
                    </a:p>
                  </a:txBody>
                  <a:tcPr marL="53972" marR="53972" marT="53972" marB="53972" anchor="ctr" horzOverflow="overflow">
                    <a:lnT w="25400">
                      <a:solidFill>
                        <a:schemeClr val="accent1"/>
                      </a:solidFill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420"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0"/>
                        </a:spcBef>
                        <a:defRPr sz="1800" b="0"/>
                      </a:pPr>
                      <a:r>
                        <a:rPr lang="de-CH" sz="1200" b="1" dirty="0"/>
                        <a:t>Customer </a:t>
                      </a:r>
                      <a:r>
                        <a:rPr lang="de-CH" sz="1200" b="1" dirty="0" err="1"/>
                        <a:t>groups</a:t>
                      </a:r>
                      <a:endParaRPr sz="1200" b="1" dirty="0"/>
                    </a:p>
                  </a:txBody>
                  <a:tcPr marL="53972" marR="53972" marT="53972" marB="53972" anchor="ctr" horzOverflow="overflow">
                    <a:lnT w="25400">
                      <a:solidFill>
                        <a:schemeClr val="accent1"/>
                      </a:solidFill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lvl="1" indent="1587" defTabSz="1042987">
                        <a:lnSpc>
                          <a:spcPct val="90000"/>
                        </a:lnSpc>
                        <a:spcBef>
                          <a:spcPts val="700"/>
                        </a:spcBef>
                        <a:defRPr sz="1200"/>
                      </a:pPr>
                      <a:r>
                        <a:rPr lang="en-US" dirty="0"/>
                        <a:t>How different are the target customers compared to existing customers?</a:t>
                      </a:r>
                    </a:p>
                  </a:txBody>
                  <a:tcPr marL="53972" marR="53972" marT="53972" marB="53972" anchor="ctr" horzOverflow="overflow">
                    <a:lnT w="25400">
                      <a:solidFill>
                        <a:schemeClr val="accent1"/>
                      </a:solidFill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700"/>
                        </a:spcBef>
                        <a:defRPr sz="1800"/>
                      </a:pPr>
                      <a:r>
                        <a:rPr lang="de-CH" sz="1200" dirty="0"/>
                        <a:t>Same </a:t>
                      </a:r>
                      <a:r>
                        <a:rPr lang="de-CH" sz="1200" dirty="0" err="1"/>
                        <a:t>customers</a:t>
                      </a:r>
                      <a:endParaRPr sz="1200" dirty="0"/>
                    </a:p>
                  </a:txBody>
                  <a:tcPr marL="53972" marR="53972" marT="53972" marB="53972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700"/>
                        </a:spcBef>
                        <a:defRPr sz="1800"/>
                      </a:pPr>
                      <a:r>
                        <a:rPr lang="de-CH" sz="1200" dirty="0" err="1"/>
                        <a:t>Similar</a:t>
                      </a:r>
                      <a:r>
                        <a:rPr lang="de-CH" sz="1200" dirty="0"/>
                        <a:t> </a:t>
                      </a:r>
                      <a:r>
                        <a:rPr lang="de-CH" sz="1200" dirty="0" err="1"/>
                        <a:t>customers</a:t>
                      </a:r>
                      <a:endParaRPr sz="1200" dirty="0"/>
                    </a:p>
                  </a:txBody>
                  <a:tcPr marL="53972" marR="53972" marT="53972" marB="53972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700"/>
                        </a:spcBef>
                        <a:defRPr sz="1800"/>
                      </a:pPr>
                      <a:r>
                        <a:rPr lang="de-CH" sz="1200" dirty="0"/>
                        <a:t>New </a:t>
                      </a:r>
                      <a:r>
                        <a:rPr lang="de-CH" sz="1200" dirty="0" err="1"/>
                        <a:t>customers</a:t>
                      </a:r>
                      <a:endParaRPr sz="1200" dirty="0"/>
                    </a:p>
                  </a:txBody>
                  <a:tcPr marL="53972" marR="53972" marT="53972" marB="53972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700"/>
                        </a:spcBef>
                        <a:defRPr sz="1800"/>
                      </a:pPr>
                      <a:r>
                        <a:rPr sz="1200" dirty="0"/>
                        <a:t>Total </a:t>
                      </a:r>
                      <a:r>
                        <a:rPr lang="de-CH" sz="1200" dirty="0" err="1"/>
                        <a:t>new</a:t>
                      </a:r>
                      <a:r>
                        <a:rPr lang="de-CH" sz="1200" dirty="0"/>
                        <a:t> and </a:t>
                      </a:r>
                      <a:r>
                        <a:rPr lang="de-CH" sz="1200" dirty="0" err="1"/>
                        <a:t>unknown</a:t>
                      </a:r>
                      <a:r>
                        <a:rPr lang="de-CH" sz="1200" dirty="0"/>
                        <a:t> </a:t>
                      </a:r>
                      <a:r>
                        <a:rPr lang="de-CH" sz="1200" dirty="0" err="1"/>
                        <a:t>customers</a:t>
                      </a:r>
                      <a:endParaRPr sz="1200" dirty="0"/>
                    </a:p>
                  </a:txBody>
                  <a:tcPr marL="53972" marR="53972" marT="53972" marB="53972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420"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0"/>
                        </a:spcBef>
                        <a:defRPr sz="1800" b="0"/>
                      </a:pPr>
                      <a:r>
                        <a:rPr lang="de-CH" sz="1200" b="1" dirty="0"/>
                        <a:t>Customer </a:t>
                      </a:r>
                      <a:r>
                        <a:rPr sz="1200" b="1" dirty="0"/>
                        <a:t>problem</a:t>
                      </a:r>
                    </a:p>
                  </a:txBody>
                  <a:tcPr marL="53972" marR="53972" marT="53972" marB="53972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700"/>
                        </a:spcBef>
                        <a:defRPr sz="1800"/>
                      </a:pPr>
                      <a:r>
                        <a:rPr lang="en-US" sz="1200" dirty="0"/>
                        <a:t>How close is the customer's need to the existing or known customer problems?</a:t>
                      </a:r>
                    </a:p>
                  </a:txBody>
                  <a:tcPr marL="53972" marR="53972" marT="53972" marB="53972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700"/>
                        </a:spcBef>
                        <a:defRPr sz="1800"/>
                      </a:pPr>
                      <a:r>
                        <a:rPr lang="de-CH" sz="1200" dirty="0"/>
                        <a:t>Same </a:t>
                      </a:r>
                      <a:r>
                        <a:rPr lang="de-CH" sz="1200" dirty="0" err="1"/>
                        <a:t>customer</a:t>
                      </a:r>
                      <a:r>
                        <a:rPr lang="de-CH" sz="1200" dirty="0"/>
                        <a:t> </a:t>
                      </a:r>
                      <a:r>
                        <a:rPr lang="de-CH" sz="1200" dirty="0" err="1"/>
                        <a:t>problem</a:t>
                      </a:r>
                      <a:endParaRPr sz="1200" dirty="0"/>
                    </a:p>
                  </a:txBody>
                  <a:tcPr marL="53972" marR="53972" marT="53972" marB="53972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700"/>
                        </a:spcBef>
                        <a:defRPr sz="1800"/>
                      </a:pPr>
                      <a:r>
                        <a:rPr lang="de-CH" sz="1200" dirty="0" err="1"/>
                        <a:t>Similar</a:t>
                      </a:r>
                      <a:r>
                        <a:rPr lang="de-CH" sz="1200" dirty="0"/>
                        <a:t> </a:t>
                      </a:r>
                      <a:r>
                        <a:rPr lang="de-CH" sz="1200" dirty="0" err="1"/>
                        <a:t>customer</a:t>
                      </a:r>
                      <a:r>
                        <a:rPr lang="de-CH" sz="1200" dirty="0"/>
                        <a:t> </a:t>
                      </a:r>
                      <a:r>
                        <a:rPr lang="de-CH" sz="1200" dirty="0" err="1"/>
                        <a:t>problem</a:t>
                      </a:r>
                      <a:endParaRPr sz="1200" dirty="0"/>
                    </a:p>
                  </a:txBody>
                  <a:tcPr marL="53972" marR="53972" marT="53972" marB="53972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700"/>
                        </a:spcBef>
                        <a:defRPr sz="1800"/>
                      </a:pPr>
                      <a:r>
                        <a:rPr lang="de-CH" sz="1200" dirty="0"/>
                        <a:t>New </a:t>
                      </a:r>
                      <a:r>
                        <a:rPr lang="de-CH" sz="1200" dirty="0" err="1"/>
                        <a:t>customer</a:t>
                      </a:r>
                      <a:r>
                        <a:rPr lang="de-CH" sz="1200" dirty="0"/>
                        <a:t> </a:t>
                      </a:r>
                      <a:r>
                        <a:rPr lang="de-CH" sz="1200" dirty="0" err="1"/>
                        <a:t>problem</a:t>
                      </a:r>
                      <a:endParaRPr sz="1200" dirty="0"/>
                    </a:p>
                  </a:txBody>
                  <a:tcPr marL="53972" marR="53972" marT="53972" marB="53972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700"/>
                        </a:spcBef>
                        <a:defRPr sz="1800"/>
                      </a:pPr>
                      <a:r>
                        <a:rPr sz="1200" dirty="0"/>
                        <a:t>Total </a:t>
                      </a:r>
                      <a:r>
                        <a:rPr lang="de-CH" sz="1200" dirty="0" err="1"/>
                        <a:t>new</a:t>
                      </a:r>
                      <a:r>
                        <a:rPr lang="de-CH" sz="1200" dirty="0"/>
                        <a:t> </a:t>
                      </a:r>
                      <a:r>
                        <a:rPr lang="de-CH" sz="1200" dirty="0" err="1"/>
                        <a:t>customer</a:t>
                      </a:r>
                      <a:r>
                        <a:rPr lang="de-CH" sz="1200" dirty="0"/>
                        <a:t> </a:t>
                      </a:r>
                      <a:r>
                        <a:rPr lang="de-CH" sz="1200" dirty="0" err="1"/>
                        <a:t>problem</a:t>
                      </a:r>
                      <a:endParaRPr sz="1200" dirty="0"/>
                    </a:p>
                  </a:txBody>
                  <a:tcPr marL="53972" marR="53972" marT="53972" marB="53972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992"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0"/>
                        </a:spcBef>
                        <a:defRPr sz="1800" b="0"/>
                      </a:pPr>
                      <a:r>
                        <a:rPr sz="1200" b="1" dirty="0"/>
                        <a:t>Region</a:t>
                      </a:r>
                    </a:p>
                  </a:txBody>
                  <a:tcPr marL="53972" marR="53972" marT="53972" marB="53972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700"/>
                        </a:spcBef>
                        <a:defRPr sz="1800"/>
                      </a:pPr>
                      <a:r>
                        <a:rPr lang="en-US" sz="1200" dirty="0"/>
                        <a:t>How close is the target region to the current market regions?</a:t>
                      </a:r>
                    </a:p>
                  </a:txBody>
                  <a:tcPr marL="53972" marR="53972" marT="53972" marB="53972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700"/>
                        </a:spcBef>
                        <a:defRPr sz="1800"/>
                      </a:pPr>
                      <a:r>
                        <a:rPr lang="de-CH" sz="1200" dirty="0"/>
                        <a:t>Same </a:t>
                      </a:r>
                      <a:r>
                        <a:rPr lang="de-CH" sz="1200" dirty="0" err="1"/>
                        <a:t>regino</a:t>
                      </a:r>
                      <a:endParaRPr sz="1200" dirty="0"/>
                    </a:p>
                  </a:txBody>
                  <a:tcPr marL="53972" marR="53972" marT="53972" marB="53972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700"/>
                        </a:spcBef>
                        <a:defRPr sz="1800"/>
                      </a:pPr>
                      <a:r>
                        <a:rPr lang="de-CH" sz="1200" dirty="0"/>
                        <a:t>Close </a:t>
                      </a:r>
                      <a:r>
                        <a:rPr lang="de-CH" sz="1200" dirty="0" err="1"/>
                        <a:t>or</a:t>
                      </a:r>
                      <a:r>
                        <a:rPr lang="de-CH" sz="1200" dirty="0"/>
                        <a:t> </a:t>
                      </a:r>
                      <a:r>
                        <a:rPr lang="de-CH" sz="1200" dirty="0" err="1"/>
                        <a:t>similar</a:t>
                      </a:r>
                      <a:r>
                        <a:rPr lang="de-CH" sz="1200" dirty="0"/>
                        <a:t> </a:t>
                      </a:r>
                      <a:r>
                        <a:rPr lang="de-CH" sz="1200" dirty="0" err="1"/>
                        <a:t>region</a:t>
                      </a:r>
                      <a:endParaRPr sz="1200" dirty="0"/>
                    </a:p>
                  </a:txBody>
                  <a:tcPr marL="53972" marR="53972" marT="53972" marB="53972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700"/>
                        </a:spcBef>
                        <a:defRPr sz="1800"/>
                      </a:pPr>
                      <a:r>
                        <a:rPr lang="de-CH" sz="1200" dirty="0"/>
                        <a:t>Different </a:t>
                      </a:r>
                      <a:r>
                        <a:rPr lang="de-CH" sz="1200" dirty="0" err="1"/>
                        <a:t>regions</a:t>
                      </a:r>
                      <a:endParaRPr sz="1200" dirty="0"/>
                    </a:p>
                  </a:txBody>
                  <a:tcPr marL="53972" marR="53972" marT="53972" marB="53972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700"/>
                        </a:spcBef>
                        <a:defRPr sz="1800"/>
                      </a:pPr>
                      <a:r>
                        <a:rPr lang="de-CH" sz="1200" dirty="0"/>
                        <a:t>Total different / </a:t>
                      </a:r>
                      <a:r>
                        <a:rPr lang="de-CH" sz="1200" dirty="0" err="1"/>
                        <a:t>far</a:t>
                      </a:r>
                      <a:r>
                        <a:rPr lang="de-CH" sz="1200" dirty="0"/>
                        <a:t> </a:t>
                      </a:r>
                      <a:r>
                        <a:rPr lang="de-CH" sz="1200" dirty="0" err="1"/>
                        <a:t>away</a:t>
                      </a:r>
                      <a:r>
                        <a:rPr lang="de-CH" sz="1200" dirty="0"/>
                        <a:t> </a:t>
                      </a:r>
                      <a:r>
                        <a:rPr lang="de-CH" sz="1200" dirty="0" err="1"/>
                        <a:t>region</a:t>
                      </a:r>
                      <a:endParaRPr sz="1200" dirty="0"/>
                    </a:p>
                  </a:txBody>
                  <a:tcPr marL="53972" marR="53972" marT="53972" marB="53972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420"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0"/>
                        </a:spcBef>
                        <a:defRPr sz="1800" b="0"/>
                      </a:pPr>
                      <a:r>
                        <a:rPr sz="1200" b="1" dirty="0" err="1"/>
                        <a:t>Produ</a:t>
                      </a:r>
                      <a:r>
                        <a:rPr lang="de-CH" sz="1200" b="1" dirty="0"/>
                        <a:t>c</a:t>
                      </a:r>
                      <a:r>
                        <a:rPr sz="1200" b="1" dirty="0"/>
                        <a:t>t / Service</a:t>
                      </a:r>
                    </a:p>
                  </a:txBody>
                  <a:tcPr marL="53972" marR="53972" marT="53972" marB="53972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700"/>
                        </a:spcBef>
                        <a:defRPr sz="1800"/>
                      </a:pPr>
                      <a:r>
                        <a:rPr lang="en-US" sz="1200" dirty="0"/>
                        <a:t>How high is the degree of innovation of the new product compared to existing products?</a:t>
                      </a:r>
                    </a:p>
                  </a:txBody>
                  <a:tcPr marL="53972" marR="53972" marT="53972" marB="53972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700"/>
                        </a:spcBef>
                        <a:defRPr sz="1800"/>
                      </a:pPr>
                      <a:r>
                        <a:rPr lang="de-CH" sz="1200" dirty="0"/>
                        <a:t>same</a:t>
                      </a:r>
                      <a:r>
                        <a:rPr sz="1200" dirty="0"/>
                        <a:t> </a:t>
                      </a:r>
                      <a:r>
                        <a:rPr lang="de-CH" sz="1200" dirty="0"/>
                        <a:t>p</a:t>
                      </a:r>
                      <a:r>
                        <a:rPr sz="1200" dirty="0" err="1"/>
                        <a:t>rodu</a:t>
                      </a:r>
                      <a:r>
                        <a:rPr lang="de-CH" sz="1200" dirty="0"/>
                        <a:t>c</a:t>
                      </a:r>
                      <a:r>
                        <a:rPr sz="1200" dirty="0"/>
                        <a:t>t</a:t>
                      </a:r>
                    </a:p>
                  </a:txBody>
                  <a:tcPr marL="53972" marR="53972" marT="53972" marB="53972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700"/>
                        </a:spcBef>
                        <a:defRPr sz="1800"/>
                      </a:pPr>
                      <a:r>
                        <a:rPr lang="de-CH" sz="1200" dirty="0" err="1"/>
                        <a:t>Similar</a:t>
                      </a:r>
                      <a:r>
                        <a:rPr lang="de-CH" sz="1200" dirty="0"/>
                        <a:t> p</a:t>
                      </a:r>
                      <a:r>
                        <a:rPr sz="1200" dirty="0" err="1"/>
                        <a:t>rodu</a:t>
                      </a:r>
                      <a:r>
                        <a:rPr lang="de-CH" sz="1200" dirty="0"/>
                        <a:t>c</a:t>
                      </a:r>
                      <a:r>
                        <a:rPr sz="1200" dirty="0"/>
                        <a:t>t</a:t>
                      </a:r>
                    </a:p>
                  </a:txBody>
                  <a:tcPr marL="53972" marR="53972" marT="53972" marB="53972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700"/>
                        </a:spcBef>
                        <a:defRPr sz="1800"/>
                      </a:pPr>
                      <a:r>
                        <a:rPr lang="de-CH" sz="1200" dirty="0"/>
                        <a:t>New </a:t>
                      </a:r>
                      <a:r>
                        <a:rPr lang="de-CH" sz="1200" dirty="0" err="1"/>
                        <a:t>product</a:t>
                      </a:r>
                      <a:endParaRPr sz="1200" dirty="0"/>
                    </a:p>
                  </a:txBody>
                  <a:tcPr marL="53972" marR="53972" marT="53972" marB="53972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700"/>
                        </a:spcBef>
                        <a:defRPr sz="1800"/>
                      </a:pPr>
                      <a:r>
                        <a:rPr sz="1200" dirty="0"/>
                        <a:t>Total </a:t>
                      </a:r>
                      <a:r>
                        <a:rPr lang="de-CH" sz="1200" dirty="0" err="1"/>
                        <a:t>new</a:t>
                      </a:r>
                      <a:r>
                        <a:rPr lang="de-CH" sz="1200" dirty="0"/>
                        <a:t> </a:t>
                      </a:r>
                      <a:r>
                        <a:rPr lang="de-CH" sz="1200" dirty="0" err="1"/>
                        <a:t>product</a:t>
                      </a:r>
                      <a:endParaRPr sz="1200" dirty="0"/>
                    </a:p>
                  </a:txBody>
                  <a:tcPr marL="53972" marR="53972" marT="53972" marB="53972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420"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0"/>
                        </a:spcBef>
                        <a:defRPr sz="1800" b="0"/>
                      </a:pPr>
                      <a:r>
                        <a:rPr sz="1200" b="1" dirty="0" err="1"/>
                        <a:t>Technolog</a:t>
                      </a:r>
                      <a:r>
                        <a:rPr lang="de-CH" sz="1200" b="1" dirty="0"/>
                        <a:t>y</a:t>
                      </a:r>
                      <a:endParaRPr sz="1200" b="1" dirty="0"/>
                    </a:p>
                  </a:txBody>
                  <a:tcPr marL="53972" marR="53972" marT="53972" marB="53972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700"/>
                        </a:spcBef>
                        <a:defRPr sz="1800"/>
                      </a:pPr>
                      <a:r>
                        <a:rPr lang="en-US" sz="1200" dirty="0"/>
                        <a:t>How new is the technology in relation to known and proven technologies of the company?</a:t>
                      </a:r>
                    </a:p>
                  </a:txBody>
                  <a:tcPr marL="53972" marR="53972" marT="53972" marB="53972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700"/>
                        </a:spcBef>
                        <a:defRPr sz="1800"/>
                      </a:pPr>
                      <a:r>
                        <a:rPr lang="de-CH" sz="1200" dirty="0"/>
                        <a:t>Same t</a:t>
                      </a:r>
                      <a:r>
                        <a:rPr sz="1200" dirty="0" err="1"/>
                        <a:t>echnolog</a:t>
                      </a:r>
                      <a:r>
                        <a:rPr lang="de-CH" sz="1200" dirty="0"/>
                        <a:t>y</a:t>
                      </a:r>
                      <a:endParaRPr sz="1200" dirty="0"/>
                    </a:p>
                  </a:txBody>
                  <a:tcPr marL="53972" marR="53972" marT="53972" marB="53972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700"/>
                        </a:spcBef>
                        <a:defRPr sz="1800"/>
                      </a:pPr>
                      <a:r>
                        <a:rPr lang="de-CH" sz="1200" dirty="0" err="1"/>
                        <a:t>Similar</a:t>
                      </a:r>
                      <a:r>
                        <a:rPr lang="de-CH" sz="1200" dirty="0"/>
                        <a:t> t</a:t>
                      </a:r>
                      <a:r>
                        <a:rPr sz="1200" dirty="0" err="1"/>
                        <a:t>echnolog</a:t>
                      </a:r>
                      <a:r>
                        <a:rPr lang="de-CH" sz="1200" dirty="0"/>
                        <a:t>y</a:t>
                      </a:r>
                      <a:endParaRPr sz="1200" dirty="0"/>
                    </a:p>
                  </a:txBody>
                  <a:tcPr marL="53972" marR="53972" marT="53972" marB="53972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700"/>
                        </a:spcBef>
                        <a:defRPr sz="1800"/>
                      </a:pPr>
                      <a:r>
                        <a:rPr lang="de-CH" sz="1200" dirty="0"/>
                        <a:t>New t</a:t>
                      </a:r>
                      <a:r>
                        <a:rPr sz="1200" dirty="0" err="1"/>
                        <a:t>echnolog</a:t>
                      </a:r>
                      <a:r>
                        <a:rPr lang="de-CH" sz="1200" dirty="0"/>
                        <a:t>y</a:t>
                      </a:r>
                      <a:endParaRPr sz="1200" dirty="0"/>
                    </a:p>
                  </a:txBody>
                  <a:tcPr marL="53972" marR="53972" marT="53972" marB="53972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700"/>
                        </a:spcBef>
                        <a:defRPr sz="1800"/>
                      </a:pPr>
                      <a:r>
                        <a:rPr sz="1200" dirty="0"/>
                        <a:t>Total ne</a:t>
                      </a:r>
                      <a:r>
                        <a:rPr lang="de-CH" sz="1200" dirty="0"/>
                        <a:t>w</a:t>
                      </a:r>
                      <a:r>
                        <a:rPr sz="1200" dirty="0"/>
                        <a:t> </a:t>
                      </a:r>
                      <a:r>
                        <a:rPr lang="de-CH" sz="1200" dirty="0"/>
                        <a:t>t</a:t>
                      </a:r>
                      <a:r>
                        <a:rPr sz="1200" dirty="0" err="1"/>
                        <a:t>echnolog</a:t>
                      </a:r>
                      <a:r>
                        <a:rPr lang="de-CH" sz="1200" dirty="0"/>
                        <a:t>y</a:t>
                      </a:r>
                      <a:endParaRPr sz="1200" dirty="0"/>
                    </a:p>
                  </a:txBody>
                  <a:tcPr marL="53972" marR="53972" marT="53972" marB="53972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420"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0"/>
                        </a:spcBef>
                        <a:defRPr sz="1800" b="0"/>
                      </a:pPr>
                      <a:r>
                        <a:rPr sz="1200" b="1" dirty="0"/>
                        <a:t>Distribution</a:t>
                      </a:r>
                      <a:r>
                        <a:rPr lang="de-CH" sz="1200" b="1" dirty="0"/>
                        <a:t> </a:t>
                      </a:r>
                      <a:r>
                        <a:rPr lang="de-CH" sz="1200" b="1" dirty="0" err="1"/>
                        <a:t>channel</a:t>
                      </a:r>
                      <a:endParaRPr sz="1200" b="1" dirty="0"/>
                    </a:p>
                  </a:txBody>
                  <a:tcPr marL="53972" marR="53972" marT="53972" marB="53972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700"/>
                        </a:spcBef>
                        <a:defRPr sz="1800"/>
                      </a:pPr>
                      <a:r>
                        <a:rPr lang="en-US" sz="1200" dirty="0"/>
                        <a:t>Can existing channels be used or must new channels be created?</a:t>
                      </a:r>
                    </a:p>
                  </a:txBody>
                  <a:tcPr marL="53972" marR="53972" marT="53972" marB="53972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700"/>
                        </a:spcBef>
                        <a:defRPr sz="1800"/>
                      </a:pPr>
                      <a:r>
                        <a:rPr lang="de-CH" sz="1200" dirty="0"/>
                        <a:t>Same </a:t>
                      </a:r>
                      <a:r>
                        <a:rPr lang="de-CH" sz="1200" dirty="0" err="1"/>
                        <a:t>distribution</a:t>
                      </a:r>
                      <a:r>
                        <a:rPr lang="de-CH" sz="1200" dirty="0"/>
                        <a:t> </a:t>
                      </a:r>
                      <a:r>
                        <a:rPr lang="de-CH" sz="1200" dirty="0" err="1"/>
                        <a:t>channel</a:t>
                      </a:r>
                      <a:endParaRPr sz="1200" dirty="0"/>
                    </a:p>
                  </a:txBody>
                  <a:tcPr marL="53972" marR="53972" marT="53972" marB="53972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700"/>
                        </a:spcBef>
                        <a:defRPr sz="1800"/>
                      </a:pPr>
                      <a:r>
                        <a:rPr lang="de-CH" sz="1200" dirty="0" err="1"/>
                        <a:t>Similar</a:t>
                      </a:r>
                      <a:r>
                        <a:rPr lang="de-CH" sz="1200" dirty="0"/>
                        <a:t> </a:t>
                      </a:r>
                      <a:r>
                        <a:rPr lang="de-CH" sz="1200" dirty="0" err="1"/>
                        <a:t>distribution</a:t>
                      </a:r>
                      <a:r>
                        <a:rPr lang="de-CH" sz="1200" dirty="0"/>
                        <a:t> </a:t>
                      </a:r>
                      <a:r>
                        <a:rPr lang="de-CH" sz="1200" dirty="0" err="1"/>
                        <a:t>channel</a:t>
                      </a:r>
                      <a:endParaRPr sz="1200" dirty="0"/>
                    </a:p>
                  </a:txBody>
                  <a:tcPr marL="53972" marR="53972" marT="53972" marB="53972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700"/>
                        </a:spcBef>
                        <a:defRPr sz="1800"/>
                      </a:pPr>
                      <a:r>
                        <a:rPr sz="1200" dirty="0"/>
                        <a:t>Ne</a:t>
                      </a:r>
                      <a:r>
                        <a:rPr lang="de-CH" sz="1200" dirty="0"/>
                        <a:t>w</a:t>
                      </a:r>
                      <a:r>
                        <a:rPr sz="1200" dirty="0"/>
                        <a:t> </a:t>
                      </a:r>
                      <a:r>
                        <a:rPr lang="de-CH" sz="1200" dirty="0"/>
                        <a:t>d</a:t>
                      </a:r>
                      <a:r>
                        <a:rPr sz="1200" dirty="0" err="1"/>
                        <a:t>istribution</a:t>
                      </a:r>
                      <a:r>
                        <a:rPr lang="de-CH" sz="1200" dirty="0"/>
                        <a:t> </a:t>
                      </a:r>
                      <a:r>
                        <a:rPr lang="de-CH" sz="1200" dirty="0" err="1"/>
                        <a:t>channel</a:t>
                      </a:r>
                      <a:endParaRPr sz="1200" dirty="0"/>
                    </a:p>
                  </a:txBody>
                  <a:tcPr marL="53972" marR="53972" marT="53972" marB="53972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700"/>
                        </a:spcBef>
                        <a:defRPr sz="1800"/>
                      </a:pPr>
                      <a:r>
                        <a:rPr sz="1200" dirty="0"/>
                        <a:t>Total ne</a:t>
                      </a:r>
                      <a:r>
                        <a:rPr lang="de-CH" sz="1200" dirty="0"/>
                        <a:t>w</a:t>
                      </a:r>
                      <a:r>
                        <a:rPr sz="1200" dirty="0"/>
                        <a:t> </a:t>
                      </a:r>
                      <a:r>
                        <a:rPr lang="de-CH" sz="1200" dirty="0"/>
                        <a:t>a</a:t>
                      </a:r>
                      <a:r>
                        <a:rPr sz="1200" dirty="0" err="1"/>
                        <a:t>nd</a:t>
                      </a:r>
                      <a:r>
                        <a:rPr sz="1200" dirty="0"/>
                        <a:t> un</a:t>
                      </a:r>
                      <a:r>
                        <a:rPr lang="de-CH" sz="1200" dirty="0" err="1"/>
                        <a:t>known</a:t>
                      </a:r>
                      <a:r>
                        <a:rPr lang="de-CH" sz="1200" dirty="0"/>
                        <a:t> </a:t>
                      </a:r>
                      <a:r>
                        <a:rPr lang="de-CH" sz="1200" dirty="0" err="1"/>
                        <a:t>channels</a:t>
                      </a:r>
                      <a:endParaRPr sz="1200" dirty="0"/>
                    </a:p>
                  </a:txBody>
                  <a:tcPr marL="53972" marR="53972" marT="53972" marB="53972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992"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0"/>
                        </a:spcBef>
                        <a:defRPr sz="1800" b="0"/>
                      </a:pPr>
                      <a:r>
                        <a:rPr lang="de-CH" sz="1200" b="1" dirty="0"/>
                        <a:t>Value </a:t>
                      </a:r>
                      <a:r>
                        <a:rPr lang="de-CH" sz="1200" b="1" dirty="0" err="1"/>
                        <a:t>chain</a:t>
                      </a:r>
                      <a:endParaRPr sz="1200" b="1" dirty="0"/>
                    </a:p>
                  </a:txBody>
                  <a:tcPr marL="53972" marR="53972" marT="53972" marB="53972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700"/>
                        </a:spcBef>
                        <a:defRPr sz="1800"/>
                      </a:pPr>
                      <a:r>
                        <a:rPr lang="en-US" sz="1200" dirty="0"/>
                        <a:t>How close is the activity in the value chain to other offerings?</a:t>
                      </a:r>
                    </a:p>
                  </a:txBody>
                  <a:tcPr marL="53972" marR="53972" marT="53972" marB="53972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700"/>
                        </a:spcBef>
                        <a:defRPr sz="1800"/>
                      </a:pPr>
                      <a:r>
                        <a:rPr lang="de-CH" sz="1200" dirty="0"/>
                        <a:t>Same </a:t>
                      </a:r>
                      <a:r>
                        <a:rPr lang="de-CH" sz="1200" dirty="0" err="1"/>
                        <a:t>part</a:t>
                      </a:r>
                      <a:r>
                        <a:rPr lang="de-CH" sz="1200" dirty="0"/>
                        <a:t> of </a:t>
                      </a:r>
                      <a:r>
                        <a:rPr lang="de-CH" sz="1200" dirty="0" err="1"/>
                        <a:t>the</a:t>
                      </a:r>
                      <a:r>
                        <a:rPr lang="de-CH" sz="1200" dirty="0"/>
                        <a:t> </a:t>
                      </a:r>
                      <a:r>
                        <a:rPr lang="de-CH" sz="1200" dirty="0" err="1"/>
                        <a:t>value</a:t>
                      </a:r>
                      <a:r>
                        <a:rPr lang="de-CH" sz="1200" dirty="0"/>
                        <a:t> </a:t>
                      </a:r>
                      <a:r>
                        <a:rPr lang="de-CH" sz="1200" dirty="0" err="1"/>
                        <a:t>chain</a:t>
                      </a:r>
                      <a:endParaRPr sz="1200" dirty="0"/>
                    </a:p>
                  </a:txBody>
                  <a:tcPr marL="53972" marR="53972" marT="53972" marB="53972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700"/>
                        </a:spcBef>
                        <a:defRPr sz="1800"/>
                      </a:pPr>
                      <a:r>
                        <a:rPr lang="de-CH" sz="1200" dirty="0" err="1"/>
                        <a:t>Adjacent</a:t>
                      </a:r>
                      <a:r>
                        <a:rPr lang="de-CH" sz="1200" dirty="0"/>
                        <a:t> </a:t>
                      </a:r>
                      <a:r>
                        <a:rPr lang="de-CH" sz="1200" dirty="0" err="1"/>
                        <a:t>part</a:t>
                      </a:r>
                      <a:r>
                        <a:rPr lang="de-CH" sz="1200" dirty="0"/>
                        <a:t> of </a:t>
                      </a:r>
                      <a:r>
                        <a:rPr lang="de-CH" sz="1200" dirty="0" err="1"/>
                        <a:t>the</a:t>
                      </a:r>
                      <a:r>
                        <a:rPr lang="de-CH" sz="1200" dirty="0"/>
                        <a:t> </a:t>
                      </a:r>
                      <a:r>
                        <a:rPr lang="de-CH" sz="1200" dirty="0" err="1"/>
                        <a:t>value</a:t>
                      </a:r>
                      <a:r>
                        <a:rPr lang="de-CH" sz="1200" dirty="0"/>
                        <a:t> </a:t>
                      </a:r>
                      <a:r>
                        <a:rPr lang="de-CH" sz="1200" dirty="0" err="1"/>
                        <a:t>chain</a:t>
                      </a:r>
                      <a:endParaRPr sz="1200" dirty="0"/>
                    </a:p>
                  </a:txBody>
                  <a:tcPr marL="53972" marR="53972" marT="53972" marB="53972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700"/>
                        </a:spcBef>
                        <a:defRPr sz="1800"/>
                      </a:pPr>
                      <a:r>
                        <a:rPr lang="de-CH" sz="1200" dirty="0" err="1"/>
                        <a:t>Distant</a:t>
                      </a:r>
                      <a:r>
                        <a:rPr lang="de-CH" sz="1200" dirty="0"/>
                        <a:t> </a:t>
                      </a:r>
                      <a:r>
                        <a:rPr lang="de-CH" sz="1200" dirty="0" err="1"/>
                        <a:t>part</a:t>
                      </a:r>
                      <a:r>
                        <a:rPr lang="de-CH" sz="1200" dirty="0"/>
                        <a:t> of </a:t>
                      </a:r>
                      <a:r>
                        <a:rPr lang="de-CH" sz="1200" dirty="0" err="1"/>
                        <a:t>the</a:t>
                      </a:r>
                      <a:r>
                        <a:rPr lang="de-CH" sz="1200" dirty="0"/>
                        <a:t> </a:t>
                      </a:r>
                      <a:r>
                        <a:rPr lang="de-CH" sz="1200" dirty="0" err="1"/>
                        <a:t>value</a:t>
                      </a:r>
                      <a:r>
                        <a:rPr lang="de-CH" sz="1200" dirty="0"/>
                        <a:t> </a:t>
                      </a:r>
                      <a:r>
                        <a:rPr lang="de-CH" sz="1200" dirty="0" err="1"/>
                        <a:t>chain</a:t>
                      </a:r>
                      <a:endParaRPr sz="1200" dirty="0"/>
                    </a:p>
                  </a:txBody>
                  <a:tcPr marL="53972" marR="53972" marT="53972" marB="53972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700"/>
                        </a:spcBef>
                        <a:defRPr sz="1800"/>
                      </a:pPr>
                      <a:r>
                        <a:rPr lang="de-CH" sz="1200" dirty="0"/>
                        <a:t>At </a:t>
                      </a:r>
                      <a:r>
                        <a:rPr lang="de-CH" sz="1200" dirty="0" err="1"/>
                        <a:t>the</a:t>
                      </a:r>
                      <a:r>
                        <a:rPr lang="de-CH" sz="1200" dirty="0"/>
                        <a:t> </a:t>
                      </a:r>
                      <a:r>
                        <a:rPr lang="de-CH" sz="1200" dirty="0" err="1"/>
                        <a:t>other</a:t>
                      </a:r>
                      <a:r>
                        <a:rPr lang="de-CH" sz="1200" dirty="0"/>
                        <a:t> end of </a:t>
                      </a:r>
                      <a:r>
                        <a:rPr lang="de-CH" sz="1200" dirty="0" err="1"/>
                        <a:t>the</a:t>
                      </a:r>
                      <a:r>
                        <a:rPr lang="de-CH" sz="1200" dirty="0"/>
                        <a:t> </a:t>
                      </a:r>
                      <a:r>
                        <a:rPr lang="de-CH" sz="1200" dirty="0" err="1"/>
                        <a:t>value</a:t>
                      </a:r>
                      <a:r>
                        <a:rPr lang="de-CH" sz="1200" dirty="0"/>
                        <a:t> </a:t>
                      </a:r>
                      <a:r>
                        <a:rPr lang="de-CH" sz="1200" dirty="0" err="1"/>
                        <a:t>chain</a:t>
                      </a:r>
                      <a:endParaRPr sz="1200" dirty="0"/>
                    </a:p>
                  </a:txBody>
                  <a:tcPr marL="53972" marR="53972" marT="53972" marB="53972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Textfeld 9"/>
          <p:cNvSpPr txBox="1">
            <a:spLocks noGrp="1"/>
          </p:cNvSpPr>
          <p:nvPr>
            <p:ph type="sldNum" sz="quarter" idx="2"/>
          </p:nvPr>
        </p:nvSpPr>
        <p:spPr>
          <a:xfrm>
            <a:off x="215648" y="6597339"/>
            <a:ext cx="174773" cy="22698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  <p:sp>
        <p:nvSpPr>
          <p:cNvPr id="280" name="Rectangle 2"/>
          <p:cNvSpPr txBox="1">
            <a:spLocks noGrp="1"/>
          </p:cNvSpPr>
          <p:nvPr>
            <p:ph type="title"/>
          </p:nvPr>
        </p:nvSpPr>
        <p:spPr>
          <a:xfrm>
            <a:off x="304799" y="592260"/>
            <a:ext cx="9288465" cy="503239"/>
          </a:xfrm>
          <a:prstGeom prst="rect">
            <a:avLst/>
          </a:prstGeom>
        </p:spPr>
        <p:txBody>
          <a:bodyPr>
            <a:noAutofit/>
          </a:bodyPr>
          <a:lstStyle>
            <a:lvl1pPr defTabSz="775383">
              <a:spcBef>
                <a:spcPts val="1300"/>
              </a:spcBef>
              <a:defRPr sz="2268"/>
            </a:lvl1pPr>
          </a:lstStyle>
          <a:p>
            <a:r>
              <a:rPr lang="en-US" sz="2800" dirty="0"/>
              <a:t>Criteria for evaluating the distance to success</a:t>
            </a:r>
            <a:endParaRPr sz="2800" dirty="0"/>
          </a:p>
        </p:txBody>
      </p:sp>
      <p:graphicFrame>
        <p:nvGraphicFramePr>
          <p:cNvPr id="281" name="Group 99"/>
          <p:cNvGraphicFramePr/>
          <p:nvPr>
            <p:extLst>
              <p:ext uri="{D42A27DB-BD31-4B8C-83A1-F6EECF244321}">
                <p14:modId xmlns:p14="http://schemas.microsoft.com/office/powerpoint/2010/main" val="180192331"/>
              </p:ext>
            </p:extLst>
          </p:nvPr>
        </p:nvGraphicFramePr>
        <p:xfrm>
          <a:off x="309563" y="1416050"/>
          <a:ext cx="9283703" cy="3977660"/>
        </p:xfrm>
        <a:graphic>
          <a:graphicData uri="http://schemas.openxmlformats.org/drawingml/2006/table">
            <a:tbl>
              <a:tblPr firstCol="1">
                <a:tableStyleId>{4C3C2611-4C71-4FC5-86AE-919BDF0F9419}</a:tableStyleId>
              </a:tblPr>
              <a:tblGrid>
                <a:gridCol w="1193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3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3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43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43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443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78435">
                <a:tc rowSpan="2"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0"/>
                        </a:spcBef>
                        <a:defRPr sz="1800" b="0"/>
                      </a:pPr>
                      <a:r>
                        <a:rPr lang="de-CH" sz="1200" b="1" dirty="0" err="1"/>
                        <a:t>Criteria</a:t>
                      </a:r>
                      <a:r>
                        <a:rPr lang="de-CH" sz="1200" b="1" dirty="0"/>
                        <a:t> </a:t>
                      </a:r>
                      <a:endParaRPr sz="1200" b="1" dirty="0"/>
                    </a:p>
                  </a:txBody>
                  <a:tcPr marL="53972" marR="53972" marT="53972" marB="53972" anchor="ctr" horzOverflow="overflow"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0"/>
                        </a:spcBef>
                        <a:defRPr sz="1800"/>
                      </a:pPr>
                      <a:r>
                        <a:rPr sz="1200" b="1" dirty="0"/>
                        <a:t>Definition</a:t>
                      </a:r>
                    </a:p>
                  </a:txBody>
                  <a:tcPr marL="53972" marR="53972" marT="53972" marB="53972" anchor="ctr" horzOverflow="overflow">
                    <a:lnB w="254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Rating scale of valuation for distance to success</a:t>
                      </a:r>
                    </a:p>
                  </a:txBody>
                  <a:tcPr marL="53972" marR="53972" marT="53972" marB="53972" anchor="ctr" horzOverflow="overflow">
                    <a:lnB w="25400">
                      <a:solidFill>
                        <a:schemeClr val="accent1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0"/>
                        </a:spcBef>
                        <a:defRPr sz="1800"/>
                      </a:pPr>
                      <a:r>
                        <a:rPr sz="1200"/>
                        <a:t>0</a:t>
                      </a:r>
                    </a:p>
                  </a:txBody>
                  <a:tcPr marL="53972" marR="53972" marT="53972" marB="53972" anchor="ctr" horzOverflow="overflow">
                    <a:lnL w="25400">
                      <a:solidFill>
                        <a:schemeClr val="accent1"/>
                      </a:solidFill>
                    </a:lnL>
                    <a:lnT w="25400">
                      <a:solidFill>
                        <a:schemeClr val="accent1"/>
                      </a:solidFill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0"/>
                        </a:spcBef>
                        <a:defRPr sz="1800"/>
                      </a:pPr>
                      <a:r>
                        <a:rPr sz="1200"/>
                        <a:t>1</a:t>
                      </a:r>
                    </a:p>
                  </a:txBody>
                  <a:tcPr marL="53972" marR="53972" marT="53972" marB="53972" anchor="ctr" horzOverflow="overflow">
                    <a:lnT w="25400">
                      <a:solidFill>
                        <a:schemeClr val="accent1"/>
                      </a:solidFill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0"/>
                        </a:spcBef>
                        <a:defRPr sz="1800"/>
                      </a:pPr>
                      <a:r>
                        <a:rPr sz="1200"/>
                        <a:t>2</a:t>
                      </a:r>
                    </a:p>
                  </a:txBody>
                  <a:tcPr marL="53972" marR="53972" marT="53972" marB="53972" anchor="ctr" horzOverflow="overflow">
                    <a:lnT w="25400">
                      <a:solidFill>
                        <a:schemeClr val="accent1"/>
                      </a:solidFill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0"/>
                        </a:spcBef>
                        <a:defRPr sz="1800"/>
                      </a:pPr>
                      <a:r>
                        <a:rPr sz="1200"/>
                        <a:t>3</a:t>
                      </a:r>
                    </a:p>
                  </a:txBody>
                  <a:tcPr marL="53972" marR="53972" marT="53972" marB="53972" anchor="ctr" horzOverflow="overflow">
                    <a:lnT w="25400">
                      <a:solidFill>
                        <a:schemeClr val="accent1"/>
                      </a:solidFill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0567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Market volume</a:t>
                      </a:r>
                    </a:p>
                  </a:txBody>
                  <a:tcPr marL="53972" marR="53972" marT="53991" marB="53991" anchor="ctr" horzOverflow="overflow">
                    <a:lnT w="25400">
                      <a:solidFill>
                        <a:schemeClr val="accent1"/>
                      </a:solidFill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1588" marR="0" lvl="1" indent="0" algn="l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Quantity and value of the target market today (value in €, actual values in year …) 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</a:rPr>
                        <a:t>to be discussed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53972" marR="53972" marT="53991" marB="53991" anchor="ctr" horzOverflow="overflow">
                    <a:lnT w="25400">
                      <a:solidFill>
                        <a:schemeClr val="accent1"/>
                      </a:solidFill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High market volume </a:t>
                      </a:r>
                      <a:b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</a:b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</a:rPr>
                        <a:t> &gt;1.000 Mio. €</a:t>
                      </a:r>
                    </a:p>
                  </a:txBody>
                  <a:tcPr marL="53972" marR="53972" marT="53991" marB="53991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Medium market volume </a:t>
                      </a:r>
                      <a:b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</a:b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</a:rPr>
                        <a:t>200 – 1000 Mio. €</a:t>
                      </a:r>
                    </a:p>
                  </a:txBody>
                  <a:tcPr marL="53972" marR="53972" marT="53991" marB="53991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Small, but growing market </a:t>
                      </a:r>
                      <a:b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</a:b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</a:rPr>
                        <a:t>20 -200 Mio. €</a:t>
                      </a:r>
                    </a:p>
                  </a:txBody>
                  <a:tcPr marL="53972" marR="53972" marT="53991" marB="53991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No existing market</a:t>
                      </a:r>
                      <a:b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</a:b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</a:rPr>
                        <a:t> 0 Mio. €</a:t>
                      </a:r>
                    </a:p>
                  </a:txBody>
                  <a:tcPr marL="53972" marR="53972" marT="53991" marB="53991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115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Revenue</a:t>
                      </a:r>
                    </a:p>
                  </a:txBody>
                  <a:tcPr marL="53972" marR="53972" marT="53991" marB="53991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Value of existing revenue in the target market – value per year in real terms</a:t>
                      </a:r>
                    </a:p>
                  </a:txBody>
                  <a:tcPr marL="53972" marR="53972" marT="53991" marB="53991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High revenue- high growth rate</a:t>
                      </a:r>
                    </a:p>
                  </a:txBody>
                  <a:tcPr marL="53972" marR="53972" marT="53991" marB="53991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Medium revenue</a:t>
                      </a:r>
                    </a:p>
                  </a:txBody>
                  <a:tcPr marL="53972" marR="53972" marT="53991" marB="53991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Small revenue</a:t>
                      </a:r>
                    </a:p>
                  </a:txBody>
                  <a:tcPr marL="53972" marR="53972" marT="53991" marB="53991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No actual revenue</a:t>
                      </a:r>
                    </a:p>
                  </a:txBody>
                  <a:tcPr marL="53972" marR="53972" marT="53991" marB="53991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018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Time until first revenue</a:t>
                      </a:r>
                    </a:p>
                  </a:txBody>
                  <a:tcPr marL="53972" marR="53972" marT="53991" marB="53991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Estimated time in years to reach first revenue in the target market</a:t>
                      </a:r>
                    </a:p>
                  </a:txBody>
                  <a:tcPr marL="53972" marR="53972" marT="53991" marB="53991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Already revenue started</a:t>
                      </a:r>
                    </a:p>
                  </a:txBody>
                  <a:tcPr marL="53972" marR="53972" marT="53991" marB="53991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year</a:t>
                      </a:r>
                    </a:p>
                  </a:txBody>
                  <a:tcPr marL="53972" marR="53972" marT="53991" marB="53991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 years</a:t>
                      </a:r>
                    </a:p>
                  </a:txBody>
                  <a:tcPr marL="53972" marR="53972" marT="53991" marB="53991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&gt; 5 years</a:t>
                      </a:r>
                    </a:p>
                  </a:txBody>
                  <a:tcPr marL="53972" marR="53972" marT="53991" marB="53991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874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Competition</a:t>
                      </a:r>
                    </a:p>
                  </a:txBody>
                  <a:tcPr marL="53972" marR="53972" marT="53991" marB="53991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Market is already occupied by competitors</a:t>
                      </a:r>
                    </a:p>
                  </a:txBody>
                  <a:tcPr marL="53972" marR="53972" marT="53991" marB="53991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Existing competitors</a:t>
                      </a:r>
                    </a:p>
                  </a:txBody>
                  <a:tcPr marL="53972" marR="53972" marT="53991" marB="53991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Competitors for similar products</a:t>
                      </a:r>
                    </a:p>
                  </a:txBody>
                  <a:tcPr marL="53972" marR="53972" marT="53991" marB="53991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Competitors about to enter</a:t>
                      </a:r>
                    </a:p>
                  </a:txBody>
                  <a:tcPr marL="53972" marR="53972" marT="53991" marB="53991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No competition visible</a:t>
                      </a:r>
                    </a:p>
                  </a:txBody>
                  <a:tcPr marL="53972" marR="53972" marT="53991" marB="53991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8433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Substitution of existing products</a:t>
                      </a:r>
                    </a:p>
                  </a:txBody>
                  <a:tcPr marL="53972" marR="53972" marT="53991" marB="53991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Are existing products / offerings being substituted by the new strategic option</a:t>
                      </a:r>
                    </a:p>
                  </a:txBody>
                  <a:tcPr marL="53972" marR="53972" marT="53991" marB="53991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Substitution by higher customer benefit</a:t>
                      </a:r>
                    </a:p>
                  </a:txBody>
                  <a:tcPr marL="53972" marR="53972" marT="53991" marB="53991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Substitution by other different application</a:t>
                      </a:r>
                    </a:p>
                  </a:txBody>
                  <a:tcPr marL="53972" marR="53972" marT="53991" marB="53991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Substitution possible</a:t>
                      </a:r>
                    </a:p>
                  </a:txBody>
                  <a:tcPr marL="53972" marR="53972" marT="53991" marB="53991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New product and new technology / not proven yet</a:t>
                      </a:r>
                    </a:p>
                  </a:txBody>
                  <a:tcPr marL="53972" marR="53972" marT="53991" marB="53991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8433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Investments</a:t>
                      </a:r>
                    </a:p>
                  </a:txBody>
                  <a:tcPr marL="53972" marR="53972" marT="53991" marB="53991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Financial resources / investment needed</a:t>
                      </a:r>
                    </a:p>
                  </a:txBody>
                  <a:tcPr marL="53972" marR="53972" marT="53991" marB="53991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No investment</a:t>
                      </a:r>
                    </a:p>
                  </a:txBody>
                  <a:tcPr marL="53972" marR="53972" marT="53991" marB="53991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Low investment</a:t>
                      </a:r>
                    </a:p>
                  </a:txBody>
                  <a:tcPr marL="53972" marR="53972" marT="53991" marB="53991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Investment </a:t>
                      </a:r>
                    </a:p>
                  </a:txBody>
                  <a:tcPr marL="53972" marR="53972" marT="53991" marB="53991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High investment</a:t>
                      </a:r>
                    </a:p>
                  </a:txBody>
                  <a:tcPr marL="53972" marR="53972" marT="53991" marB="53991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8433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Know how</a:t>
                      </a:r>
                    </a:p>
                  </a:txBody>
                  <a:tcPr marL="53972" marR="53972" marT="53991" marB="53991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Know how needed / people / specialists</a:t>
                      </a:r>
                    </a:p>
                  </a:txBody>
                  <a:tcPr marL="53972" marR="53972" marT="53991" marB="53991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People available</a:t>
                      </a:r>
                    </a:p>
                  </a:txBody>
                  <a:tcPr marL="53972" marR="53972" marT="53991" marB="53991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Some know how to be build up</a:t>
                      </a:r>
                    </a:p>
                  </a:txBody>
                  <a:tcPr marL="53972" marR="53972" marT="53991" marB="53991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Know how to be acquired</a:t>
                      </a:r>
                    </a:p>
                  </a:txBody>
                  <a:tcPr marL="53972" marR="53972" marT="53991" marB="53991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All know how to be acquired</a:t>
                      </a:r>
                    </a:p>
                  </a:txBody>
                  <a:tcPr marL="53972" marR="53972" marT="53991" marB="53991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B38333-5EB4-40CE-BAA4-0EC09A37D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Search for </a:t>
            </a:r>
            <a:r>
              <a:rPr lang="de-CH" dirty="0" err="1"/>
              <a:t>growth</a:t>
            </a:r>
            <a:r>
              <a:rPr lang="de-CH" dirty="0"/>
              <a:t> </a:t>
            </a:r>
            <a:r>
              <a:rPr lang="de-CH" dirty="0" err="1"/>
              <a:t>options</a:t>
            </a:r>
            <a:r>
              <a:rPr lang="de-CH" dirty="0"/>
              <a:t>(I/II)</a:t>
            </a:r>
          </a:p>
        </p:txBody>
      </p:sp>
      <p:graphicFrame>
        <p:nvGraphicFramePr>
          <p:cNvPr id="3" name="Group 4">
            <a:extLst>
              <a:ext uri="{FF2B5EF4-FFF2-40B4-BE49-F238E27FC236}">
                <a16:creationId xmlns:a16="http://schemas.microsoft.com/office/drawing/2014/main" id="{129DFD18-2FEC-45A3-9222-4095F2CE96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6796331"/>
              </p:ext>
            </p:extLst>
          </p:nvPr>
        </p:nvGraphicFramePr>
        <p:xfrm>
          <a:off x="317500" y="1383567"/>
          <a:ext cx="9329906" cy="4378379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6184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8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688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88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4825"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 b="1"/>
                      </a:pPr>
                      <a:endParaRPr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 b="1"/>
                      </a:pPr>
                      <a:endParaRPr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0"/>
                        </a:spcBef>
                        <a:defRPr sz="1800"/>
                      </a:pPr>
                      <a:r>
                        <a:rPr lang="de-CH" sz="1400" b="1" dirty="0"/>
                        <a:t>Customers</a:t>
                      </a:r>
                      <a:endParaRPr sz="1400" b="1" dirty="0"/>
                    </a:p>
                  </a:txBody>
                  <a:tcPr marL="0" marR="0" marT="0" marB="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A7BCD2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0"/>
                        </a:spcBef>
                        <a:defRPr sz="1400" b="1"/>
                      </a:pPr>
                      <a:endParaRPr dirty="0"/>
                    </a:p>
                  </a:txBody>
                  <a:tcPr marL="0" marR="0" marT="0" marB="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0"/>
                        </a:spcBef>
                        <a:defRPr sz="1800"/>
                      </a:pPr>
                      <a:r>
                        <a:rPr sz="1400" b="1" dirty="0"/>
                        <a:t>Region</a:t>
                      </a:r>
                      <a:r>
                        <a:rPr lang="de-CH" sz="1400" b="1" dirty="0"/>
                        <a:t>s</a:t>
                      </a:r>
                      <a:endParaRPr sz="1400" b="1" dirty="0"/>
                    </a:p>
                  </a:txBody>
                  <a:tcPr marL="0" marR="0" marT="0" marB="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A7BCD2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0"/>
                        </a:spcBef>
                        <a:defRPr sz="1400" b="1"/>
                      </a:pPr>
                      <a:endParaRPr/>
                    </a:p>
                  </a:txBody>
                  <a:tcPr marL="0" marR="0" marT="0" marB="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0"/>
                        </a:spcBef>
                        <a:defRPr sz="1800"/>
                      </a:pPr>
                      <a:r>
                        <a:rPr lang="de-CH" sz="1400" b="1" dirty="0"/>
                        <a:t>Channels</a:t>
                      </a:r>
                      <a:endParaRPr sz="1400" b="1" dirty="0"/>
                    </a:p>
                  </a:txBody>
                  <a:tcPr marL="0" marR="0" marT="0" marB="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A7BC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 b="1"/>
                      </a:pPr>
                      <a:endParaRPr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 b="1"/>
                      </a:pPr>
                      <a:endParaRPr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 b="1"/>
                      </a:pPr>
                      <a:endParaRPr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solidFill>
                        <a:srgbClr val="47688A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 b="1"/>
                      </a:pPr>
                      <a:endParaRPr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 b="1"/>
                      </a:pPr>
                      <a:endParaRPr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solidFill>
                        <a:srgbClr val="47688A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 b="1"/>
                      </a:pPr>
                      <a:endParaRPr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 b="1"/>
                      </a:pPr>
                      <a:endParaRPr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solidFill>
                        <a:srgbClr val="47688A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6963"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0"/>
                        </a:spcBef>
                        <a:defRPr sz="1800"/>
                      </a:pPr>
                      <a:r>
                        <a:rPr lang="de-CH" sz="1400" b="1" dirty="0" err="1"/>
                        <a:t>Existing</a:t>
                      </a:r>
                      <a:endParaRPr sz="1400" b="1" dirty="0"/>
                    </a:p>
                  </a:txBody>
                  <a:tcPr marL="36000" marR="36000" marT="36000" marB="360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 b="1"/>
                      </a:pPr>
                      <a:endParaRPr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solidFill>
                        <a:srgbClr val="47688A"/>
                      </a:solidFill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5262" lvl="1" indent="-193675" defTabSz="1042987">
                        <a:lnSpc>
                          <a:spcPct val="90000"/>
                        </a:lnSpc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100000"/>
                        <a:buChar char="■"/>
                        <a:defRPr sz="1200"/>
                      </a:pPr>
                      <a:r>
                        <a:rPr lang="de-CH" dirty="0"/>
                        <a:t>…</a:t>
                      </a:r>
                      <a:endParaRPr dirty="0"/>
                    </a:p>
                  </a:txBody>
                  <a:tcPr marL="0" marR="0" marT="0" marB="0" horzOverflow="overflow">
                    <a:lnL w="12700">
                      <a:solidFill>
                        <a:srgbClr val="47688A"/>
                      </a:solidFill>
                    </a:lnL>
                    <a:lnR w="12700">
                      <a:solidFill>
                        <a:srgbClr val="47688A"/>
                      </a:solidFill>
                    </a:lnR>
                    <a:lnT w="12700">
                      <a:solidFill>
                        <a:srgbClr val="47688A"/>
                      </a:solidFill>
                    </a:lnT>
                    <a:lnB w="12700">
                      <a:solidFill>
                        <a:srgbClr val="47688A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7663" lvl="2" indent="-150812" defTabSz="1042987">
                        <a:lnSpc>
                          <a:spcPct val="90000"/>
                        </a:lnSpc>
                        <a:spcBef>
                          <a:spcPts val="600"/>
                        </a:spcBef>
                        <a:buSzPct val="100000"/>
                        <a:buFont typeface="Helvetica Neue"/>
                        <a:buChar char="―"/>
                        <a:defRPr sz="1200"/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47688A"/>
                      </a:solidFill>
                    </a:lnL>
                    <a:lnR w="12700">
                      <a:solidFill>
                        <a:srgbClr val="47688A"/>
                      </a:solidFill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5737" lvl="1" indent="-184150" defTabSz="1042987">
                        <a:lnSpc>
                          <a:spcPct val="90000"/>
                        </a:lnSpc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100000"/>
                        <a:buChar char="■"/>
                        <a:defRPr sz="1200"/>
                      </a:pPr>
                      <a:r>
                        <a:rPr lang="de-CH" dirty="0"/>
                        <a:t>…</a:t>
                      </a:r>
                      <a:endParaRPr dirty="0"/>
                    </a:p>
                  </a:txBody>
                  <a:tcPr marL="0" marR="0" marT="0" marB="0" horzOverflow="overflow">
                    <a:lnL w="12700">
                      <a:solidFill>
                        <a:srgbClr val="47688A"/>
                      </a:solidFill>
                    </a:lnL>
                    <a:lnR w="12700">
                      <a:solidFill>
                        <a:srgbClr val="47688A"/>
                      </a:solidFill>
                    </a:lnR>
                    <a:lnT w="12700">
                      <a:solidFill>
                        <a:srgbClr val="47688A"/>
                      </a:solidFill>
                    </a:lnT>
                    <a:lnB w="12700">
                      <a:solidFill>
                        <a:srgbClr val="47688A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38138" lvl="2" indent="-150812" defTabSz="1042987">
                        <a:lnSpc>
                          <a:spcPct val="90000"/>
                        </a:lnSpc>
                        <a:spcBef>
                          <a:spcPts val="600"/>
                        </a:spcBef>
                        <a:buSzPct val="100000"/>
                        <a:buFont typeface="Helvetica Neue"/>
                        <a:buChar char="―"/>
                        <a:defRPr sz="1200"/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47688A"/>
                      </a:solidFill>
                    </a:lnL>
                    <a:lnR w="12700">
                      <a:solidFill>
                        <a:srgbClr val="47688A"/>
                      </a:solidFill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5737" lvl="1" indent="-184150" defTabSz="1042987">
                        <a:lnSpc>
                          <a:spcPct val="90000"/>
                        </a:lnSpc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100000"/>
                        <a:buChar char="■"/>
                        <a:defRPr sz="1200"/>
                      </a:pPr>
                      <a:r>
                        <a:rPr lang="de-CH" dirty="0"/>
                        <a:t>…</a:t>
                      </a:r>
                      <a:endParaRPr dirty="0"/>
                    </a:p>
                  </a:txBody>
                  <a:tcPr marL="0" marR="0" marT="0" marB="0" horzOverflow="overflow">
                    <a:lnL w="12700">
                      <a:solidFill>
                        <a:srgbClr val="47688A"/>
                      </a:solidFill>
                    </a:lnL>
                    <a:lnR w="12700">
                      <a:solidFill>
                        <a:srgbClr val="47688A"/>
                      </a:solidFill>
                    </a:lnR>
                    <a:lnT w="12700">
                      <a:solidFill>
                        <a:srgbClr val="47688A"/>
                      </a:solidFill>
                    </a:lnT>
                    <a:lnB w="12700">
                      <a:solidFill>
                        <a:srgbClr val="47688A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 b="1"/>
                      </a:pPr>
                      <a:endParaRPr/>
                    </a:p>
                  </a:txBody>
                  <a:tcPr marL="36000" marR="36000" marT="36000" marB="360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 b="1"/>
                      </a:pPr>
                      <a:endParaRPr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 b="1"/>
                      </a:pPr>
                      <a:endParaRPr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47688A"/>
                      </a:solidFill>
                    </a:lnT>
                    <a:lnB w="12700">
                      <a:solidFill>
                        <a:srgbClr val="47688A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 b="1"/>
                      </a:pPr>
                      <a:endParaRPr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 b="1"/>
                      </a:pPr>
                      <a:endParaRPr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47688A"/>
                      </a:solidFill>
                    </a:lnT>
                    <a:lnB w="12700">
                      <a:solidFill>
                        <a:srgbClr val="47688A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 b="1"/>
                      </a:pPr>
                      <a:endParaRPr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 b="1"/>
                      </a:pPr>
                      <a:endParaRPr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47688A"/>
                      </a:solidFill>
                    </a:lnT>
                    <a:lnB w="12700">
                      <a:solidFill>
                        <a:srgbClr val="47688A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01874"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0"/>
                        </a:spcBef>
                        <a:defRPr sz="1800"/>
                      </a:pPr>
                      <a:r>
                        <a:rPr sz="1400" b="1" dirty="0"/>
                        <a:t>Ne</a:t>
                      </a:r>
                      <a:r>
                        <a:rPr lang="de-CH" sz="1400" b="1" dirty="0"/>
                        <a:t>w</a:t>
                      </a:r>
                      <a:r>
                        <a:rPr sz="1400" b="1" dirty="0"/>
                        <a:t> - </a:t>
                      </a:r>
                      <a:r>
                        <a:rPr lang="de-CH" sz="1400" b="1" dirty="0"/>
                        <a:t>possible</a:t>
                      </a:r>
                      <a:endParaRPr sz="1400" b="1" dirty="0"/>
                    </a:p>
                  </a:txBody>
                  <a:tcPr marL="36000" marR="36000" marT="36000" marB="360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 b="1"/>
                      </a:pPr>
                      <a:endParaRPr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solidFill>
                        <a:srgbClr val="47688A"/>
                      </a:solidFill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5737" lvl="1" indent="-184150" defTabSz="1042987">
                        <a:lnSpc>
                          <a:spcPct val="90000"/>
                        </a:lnSpc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100000"/>
                        <a:buChar char="■"/>
                        <a:defRPr sz="1200"/>
                      </a:pPr>
                      <a:r>
                        <a:rPr lang="de-CH" dirty="0"/>
                        <a:t>…</a:t>
                      </a:r>
                      <a:endParaRPr dirty="0"/>
                    </a:p>
                  </a:txBody>
                  <a:tcPr marL="0" marR="0" marT="0" marB="0" horzOverflow="overflow">
                    <a:lnL w="12700">
                      <a:solidFill>
                        <a:srgbClr val="47688A"/>
                      </a:solidFill>
                    </a:lnL>
                    <a:lnR w="12700">
                      <a:solidFill>
                        <a:srgbClr val="47688A"/>
                      </a:solidFill>
                    </a:lnR>
                    <a:lnT w="12700">
                      <a:solidFill>
                        <a:srgbClr val="47688A"/>
                      </a:solidFill>
                    </a:lnT>
                    <a:lnB w="12700">
                      <a:solidFill>
                        <a:srgbClr val="47688A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38138" lvl="2" indent="-150812" defTabSz="1042987">
                        <a:lnSpc>
                          <a:spcPct val="90000"/>
                        </a:lnSpc>
                        <a:spcBef>
                          <a:spcPts val="600"/>
                        </a:spcBef>
                        <a:buSzPct val="100000"/>
                        <a:buFont typeface="Helvetica Neue"/>
                        <a:buChar char="―"/>
                        <a:defRPr sz="1200"/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47688A"/>
                      </a:solidFill>
                    </a:lnL>
                    <a:lnR w="12700">
                      <a:solidFill>
                        <a:srgbClr val="47688A"/>
                      </a:solidFill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5737" lvl="1" indent="-184150" defTabSz="1042987">
                        <a:lnSpc>
                          <a:spcPct val="90000"/>
                        </a:lnSpc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100000"/>
                        <a:buChar char="■"/>
                        <a:defRPr sz="1200"/>
                      </a:pPr>
                      <a:r>
                        <a:rPr lang="de-CH" dirty="0"/>
                        <a:t>…</a:t>
                      </a:r>
                      <a:endParaRPr dirty="0"/>
                    </a:p>
                  </a:txBody>
                  <a:tcPr marL="0" marR="0" marT="0" marB="0" horzOverflow="overflow">
                    <a:lnL w="12700">
                      <a:solidFill>
                        <a:srgbClr val="47688A"/>
                      </a:solidFill>
                    </a:lnL>
                    <a:lnR w="12700">
                      <a:solidFill>
                        <a:srgbClr val="47688A"/>
                      </a:solidFill>
                    </a:lnR>
                    <a:lnT w="12700">
                      <a:solidFill>
                        <a:srgbClr val="47688A"/>
                      </a:solidFill>
                    </a:lnT>
                    <a:lnB w="12700">
                      <a:solidFill>
                        <a:srgbClr val="47688A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38138" lvl="2" indent="-150812" defTabSz="1042987">
                        <a:lnSpc>
                          <a:spcPct val="90000"/>
                        </a:lnSpc>
                        <a:spcBef>
                          <a:spcPts val="600"/>
                        </a:spcBef>
                        <a:buSzPct val="100000"/>
                        <a:buFont typeface="Helvetica Neue"/>
                        <a:buChar char="―"/>
                        <a:defRPr sz="1200"/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47688A"/>
                      </a:solidFill>
                    </a:lnL>
                    <a:lnR w="12700">
                      <a:solidFill>
                        <a:srgbClr val="47688A"/>
                      </a:solidFill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5737" lvl="1" indent="-184150" defTabSz="1042987">
                        <a:lnSpc>
                          <a:spcPct val="90000"/>
                        </a:lnSpc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100000"/>
                        <a:buChar char="■"/>
                        <a:defRPr sz="1200"/>
                      </a:pPr>
                      <a:r>
                        <a:rPr lang="de-CH" dirty="0"/>
                        <a:t>…</a:t>
                      </a:r>
                      <a:endParaRPr dirty="0"/>
                    </a:p>
                  </a:txBody>
                  <a:tcPr marL="0" marR="0" marT="0" marB="0" horzOverflow="overflow">
                    <a:lnL w="12700">
                      <a:solidFill>
                        <a:srgbClr val="47688A"/>
                      </a:solidFill>
                    </a:lnL>
                    <a:lnR w="12700">
                      <a:solidFill>
                        <a:srgbClr val="47688A"/>
                      </a:solidFill>
                    </a:lnR>
                    <a:lnT w="12700">
                      <a:solidFill>
                        <a:srgbClr val="47688A"/>
                      </a:solidFill>
                    </a:lnT>
                    <a:lnB w="12700">
                      <a:solidFill>
                        <a:srgbClr val="47688A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6801905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B38333-5EB4-40CE-BAA4-0EC09A37D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Search for </a:t>
            </a:r>
            <a:r>
              <a:rPr lang="de-CH" dirty="0" err="1"/>
              <a:t>growth</a:t>
            </a:r>
            <a:r>
              <a:rPr lang="de-CH" dirty="0"/>
              <a:t> </a:t>
            </a:r>
            <a:r>
              <a:rPr lang="de-CH" dirty="0" err="1"/>
              <a:t>options</a:t>
            </a:r>
            <a:r>
              <a:rPr lang="de-CH" dirty="0"/>
              <a:t>(II/II)</a:t>
            </a:r>
          </a:p>
        </p:txBody>
      </p:sp>
      <p:graphicFrame>
        <p:nvGraphicFramePr>
          <p:cNvPr id="3" name="Group 4">
            <a:extLst>
              <a:ext uri="{FF2B5EF4-FFF2-40B4-BE49-F238E27FC236}">
                <a16:creationId xmlns:a16="http://schemas.microsoft.com/office/drawing/2014/main" id="{129DFD18-2FEC-45A3-9222-4095F2CE96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63841225"/>
              </p:ext>
            </p:extLst>
          </p:nvPr>
        </p:nvGraphicFramePr>
        <p:xfrm>
          <a:off x="317500" y="1383567"/>
          <a:ext cx="9329906" cy="4378379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6184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8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688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688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4825"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 b="1"/>
                      </a:pPr>
                      <a:endParaRPr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 b="1"/>
                      </a:pPr>
                      <a:endParaRPr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0"/>
                        </a:spcBef>
                        <a:defRPr sz="1800"/>
                      </a:pPr>
                      <a:r>
                        <a:rPr lang="de-CH" sz="1400" b="1" dirty="0" err="1"/>
                        <a:t>Competences</a:t>
                      </a:r>
                      <a:endParaRPr sz="1400" b="1" dirty="0"/>
                    </a:p>
                  </a:txBody>
                  <a:tcPr marL="0" marR="0" marT="0" marB="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A7BCD2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0"/>
                        </a:spcBef>
                        <a:defRPr sz="1400" b="1"/>
                      </a:pPr>
                      <a:endParaRPr dirty="0"/>
                    </a:p>
                  </a:txBody>
                  <a:tcPr marL="0" marR="0" marT="0" marB="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0"/>
                        </a:spcBef>
                        <a:defRPr sz="1800"/>
                      </a:pPr>
                      <a:r>
                        <a:rPr lang="de-CH" sz="1400" b="1" dirty="0"/>
                        <a:t>Products</a:t>
                      </a:r>
                      <a:endParaRPr sz="1400" b="1" dirty="0"/>
                    </a:p>
                  </a:txBody>
                  <a:tcPr marL="0" marR="0" marT="0" marB="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A7BCD2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0"/>
                        </a:spcBef>
                        <a:defRPr sz="1400" b="1"/>
                      </a:pPr>
                      <a:endParaRPr dirty="0"/>
                    </a:p>
                  </a:txBody>
                  <a:tcPr marL="0" marR="0" marT="0" marB="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0"/>
                        </a:spcBef>
                        <a:defRPr sz="1800"/>
                      </a:pPr>
                      <a:r>
                        <a:rPr lang="de-CH" sz="1400" b="1" dirty="0"/>
                        <a:t>Value Chain</a:t>
                      </a:r>
                      <a:endParaRPr sz="1400" b="1" dirty="0"/>
                    </a:p>
                  </a:txBody>
                  <a:tcPr marL="0" marR="0" marT="0" marB="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A7BC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 b="1"/>
                      </a:pPr>
                      <a:endParaRPr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 b="1"/>
                      </a:pPr>
                      <a:endParaRPr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 b="1"/>
                      </a:pPr>
                      <a:endParaRPr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solidFill>
                        <a:srgbClr val="47688A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 b="1"/>
                      </a:pPr>
                      <a:endParaRPr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 b="1"/>
                      </a:pPr>
                      <a:endParaRPr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solidFill>
                        <a:srgbClr val="47688A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 b="1"/>
                      </a:pPr>
                      <a:endParaRPr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 b="1"/>
                      </a:pPr>
                      <a:endParaRPr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solidFill>
                        <a:srgbClr val="47688A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6963"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0"/>
                        </a:spcBef>
                        <a:defRPr sz="1800"/>
                      </a:pPr>
                      <a:r>
                        <a:rPr lang="de-CH" sz="1400" b="1" dirty="0" err="1"/>
                        <a:t>Existing</a:t>
                      </a:r>
                      <a:endParaRPr sz="1400" b="1" dirty="0"/>
                    </a:p>
                  </a:txBody>
                  <a:tcPr marL="36000" marR="36000" marT="36000" marB="360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 b="1"/>
                      </a:pPr>
                      <a:endParaRPr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solidFill>
                        <a:srgbClr val="47688A"/>
                      </a:solidFill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5262" lvl="1" indent="-193675" defTabSz="1042987">
                        <a:lnSpc>
                          <a:spcPct val="90000"/>
                        </a:lnSpc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100000"/>
                        <a:buChar char="■"/>
                        <a:defRPr sz="1200"/>
                      </a:pPr>
                      <a:r>
                        <a:rPr lang="de-CH" dirty="0"/>
                        <a:t>…</a:t>
                      </a:r>
                      <a:endParaRPr dirty="0"/>
                    </a:p>
                  </a:txBody>
                  <a:tcPr marL="0" marR="0" marT="0" marB="0" horzOverflow="overflow">
                    <a:lnL w="12700">
                      <a:solidFill>
                        <a:srgbClr val="47688A"/>
                      </a:solidFill>
                    </a:lnL>
                    <a:lnR w="12700">
                      <a:solidFill>
                        <a:srgbClr val="47688A"/>
                      </a:solidFill>
                    </a:lnR>
                    <a:lnT w="12700">
                      <a:solidFill>
                        <a:srgbClr val="47688A"/>
                      </a:solidFill>
                    </a:lnT>
                    <a:lnB w="12700">
                      <a:solidFill>
                        <a:srgbClr val="47688A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7663" lvl="2" indent="-150812" defTabSz="1042987">
                        <a:lnSpc>
                          <a:spcPct val="90000"/>
                        </a:lnSpc>
                        <a:spcBef>
                          <a:spcPts val="600"/>
                        </a:spcBef>
                        <a:buSzPct val="100000"/>
                        <a:buFont typeface="Helvetica Neue"/>
                        <a:buChar char="―"/>
                        <a:defRPr sz="1200"/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47688A"/>
                      </a:solidFill>
                    </a:lnL>
                    <a:lnR w="12700">
                      <a:solidFill>
                        <a:srgbClr val="47688A"/>
                      </a:solidFill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5737" lvl="1" indent="-184150" defTabSz="1042987">
                        <a:lnSpc>
                          <a:spcPct val="90000"/>
                        </a:lnSpc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100000"/>
                        <a:buChar char="■"/>
                        <a:defRPr sz="1200"/>
                      </a:pPr>
                      <a:r>
                        <a:rPr lang="de-CH" dirty="0"/>
                        <a:t>…</a:t>
                      </a:r>
                      <a:endParaRPr dirty="0"/>
                    </a:p>
                  </a:txBody>
                  <a:tcPr marL="0" marR="0" marT="0" marB="0" horzOverflow="overflow">
                    <a:lnL w="12700">
                      <a:solidFill>
                        <a:srgbClr val="47688A"/>
                      </a:solidFill>
                    </a:lnL>
                    <a:lnR w="12700">
                      <a:solidFill>
                        <a:srgbClr val="47688A"/>
                      </a:solidFill>
                    </a:lnR>
                    <a:lnT w="12700">
                      <a:solidFill>
                        <a:srgbClr val="47688A"/>
                      </a:solidFill>
                    </a:lnT>
                    <a:lnB w="12700">
                      <a:solidFill>
                        <a:srgbClr val="47688A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38138" lvl="2" indent="-150812" defTabSz="1042987">
                        <a:lnSpc>
                          <a:spcPct val="90000"/>
                        </a:lnSpc>
                        <a:spcBef>
                          <a:spcPts val="600"/>
                        </a:spcBef>
                        <a:buSzPct val="100000"/>
                        <a:buFont typeface="Helvetica Neue"/>
                        <a:buChar char="―"/>
                        <a:defRPr sz="1200"/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47688A"/>
                      </a:solidFill>
                    </a:lnL>
                    <a:lnR w="12700">
                      <a:solidFill>
                        <a:srgbClr val="47688A"/>
                      </a:solidFill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5737" lvl="1" indent="-184150" defTabSz="1042987">
                        <a:lnSpc>
                          <a:spcPct val="90000"/>
                        </a:lnSpc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100000"/>
                        <a:buChar char="■"/>
                        <a:defRPr sz="1200"/>
                      </a:pPr>
                      <a:r>
                        <a:rPr lang="de-CH" dirty="0"/>
                        <a:t>…</a:t>
                      </a:r>
                      <a:endParaRPr dirty="0"/>
                    </a:p>
                  </a:txBody>
                  <a:tcPr marL="0" marR="0" marT="0" marB="0" horzOverflow="overflow">
                    <a:lnL w="12700">
                      <a:solidFill>
                        <a:srgbClr val="47688A"/>
                      </a:solidFill>
                    </a:lnL>
                    <a:lnR w="12700">
                      <a:solidFill>
                        <a:srgbClr val="47688A"/>
                      </a:solidFill>
                    </a:lnR>
                    <a:lnT w="12700">
                      <a:solidFill>
                        <a:srgbClr val="47688A"/>
                      </a:solidFill>
                    </a:lnT>
                    <a:lnB w="12700">
                      <a:solidFill>
                        <a:srgbClr val="47688A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538"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 b="1"/>
                      </a:pPr>
                      <a:endParaRPr/>
                    </a:p>
                  </a:txBody>
                  <a:tcPr marL="36000" marR="36000" marT="36000" marB="360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 b="1"/>
                      </a:pPr>
                      <a:endParaRPr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 b="1"/>
                      </a:pPr>
                      <a:endParaRPr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47688A"/>
                      </a:solidFill>
                    </a:lnT>
                    <a:lnB w="12700">
                      <a:solidFill>
                        <a:srgbClr val="47688A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 b="1"/>
                      </a:pPr>
                      <a:endParaRPr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 b="1"/>
                      </a:pPr>
                      <a:endParaRPr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47688A"/>
                      </a:solidFill>
                    </a:lnT>
                    <a:lnB w="12700">
                      <a:solidFill>
                        <a:srgbClr val="47688A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 b="1"/>
                      </a:pPr>
                      <a:endParaRPr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 b="1"/>
                      </a:pPr>
                      <a:endParaRPr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solidFill>
                        <a:srgbClr val="47688A"/>
                      </a:solidFill>
                    </a:lnT>
                    <a:lnB w="12700">
                      <a:solidFill>
                        <a:srgbClr val="47688A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01874"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0"/>
                        </a:spcBef>
                        <a:defRPr sz="1800"/>
                      </a:pPr>
                      <a:r>
                        <a:rPr sz="1400" b="1" dirty="0"/>
                        <a:t>Ne</a:t>
                      </a:r>
                      <a:r>
                        <a:rPr lang="de-CH" sz="1400" b="1" dirty="0"/>
                        <a:t>w</a:t>
                      </a:r>
                      <a:r>
                        <a:rPr sz="1400" b="1" dirty="0"/>
                        <a:t> - </a:t>
                      </a:r>
                      <a:r>
                        <a:rPr lang="de-CH" sz="1400" b="1" dirty="0"/>
                        <a:t>possible</a:t>
                      </a:r>
                      <a:endParaRPr sz="1400" b="1" dirty="0"/>
                    </a:p>
                  </a:txBody>
                  <a:tcPr marL="36000" marR="36000" marT="36000" marB="360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 b="1"/>
                      </a:pPr>
                      <a:endParaRPr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solidFill>
                        <a:srgbClr val="47688A"/>
                      </a:solidFill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5737" lvl="1" indent="-184150" defTabSz="1042987">
                        <a:lnSpc>
                          <a:spcPct val="90000"/>
                        </a:lnSpc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100000"/>
                        <a:buChar char="■"/>
                        <a:defRPr sz="1200"/>
                      </a:pPr>
                      <a:r>
                        <a:rPr lang="de-CH" dirty="0"/>
                        <a:t>…</a:t>
                      </a:r>
                      <a:endParaRPr dirty="0"/>
                    </a:p>
                  </a:txBody>
                  <a:tcPr marL="0" marR="0" marT="0" marB="0" horzOverflow="overflow">
                    <a:lnL w="12700">
                      <a:solidFill>
                        <a:srgbClr val="47688A"/>
                      </a:solidFill>
                    </a:lnL>
                    <a:lnR w="12700">
                      <a:solidFill>
                        <a:srgbClr val="47688A"/>
                      </a:solidFill>
                    </a:lnR>
                    <a:lnT w="12700">
                      <a:solidFill>
                        <a:srgbClr val="47688A"/>
                      </a:solidFill>
                    </a:lnT>
                    <a:lnB w="12700">
                      <a:solidFill>
                        <a:srgbClr val="47688A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38138" lvl="2" indent="-150812" defTabSz="1042987">
                        <a:lnSpc>
                          <a:spcPct val="90000"/>
                        </a:lnSpc>
                        <a:spcBef>
                          <a:spcPts val="600"/>
                        </a:spcBef>
                        <a:buSzPct val="100000"/>
                        <a:buFont typeface="Helvetica Neue"/>
                        <a:buChar char="―"/>
                        <a:defRPr sz="1200"/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47688A"/>
                      </a:solidFill>
                    </a:lnL>
                    <a:lnR w="12700">
                      <a:solidFill>
                        <a:srgbClr val="47688A"/>
                      </a:solidFill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5737" lvl="1" indent="-184150" defTabSz="1042987">
                        <a:lnSpc>
                          <a:spcPct val="90000"/>
                        </a:lnSpc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100000"/>
                        <a:buChar char="■"/>
                        <a:defRPr sz="1200"/>
                      </a:pPr>
                      <a:r>
                        <a:rPr lang="de-CH" dirty="0"/>
                        <a:t>…</a:t>
                      </a:r>
                      <a:endParaRPr dirty="0"/>
                    </a:p>
                  </a:txBody>
                  <a:tcPr marL="0" marR="0" marT="0" marB="0" horzOverflow="overflow">
                    <a:lnL w="12700">
                      <a:solidFill>
                        <a:srgbClr val="47688A"/>
                      </a:solidFill>
                    </a:lnL>
                    <a:lnR w="12700">
                      <a:solidFill>
                        <a:srgbClr val="47688A"/>
                      </a:solidFill>
                    </a:lnR>
                    <a:lnT w="12700">
                      <a:solidFill>
                        <a:srgbClr val="47688A"/>
                      </a:solidFill>
                    </a:lnT>
                    <a:lnB w="12700">
                      <a:solidFill>
                        <a:srgbClr val="47688A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38138" lvl="2" indent="-150812" defTabSz="1042987">
                        <a:lnSpc>
                          <a:spcPct val="90000"/>
                        </a:lnSpc>
                        <a:spcBef>
                          <a:spcPts val="600"/>
                        </a:spcBef>
                        <a:buSzPct val="100000"/>
                        <a:buFont typeface="Helvetica Neue"/>
                        <a:buChar char="―"/>
                        <a:defRPr sz="1200"/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47688A"/>
                      </a:solidFill>
                    </a:lnL>
                    <a:lnR w="12700">
                      <a:solidFill>
                        <a:srgbClr val="47688A"/>
                      </a:solidFill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5737" lvl="1" indent="-184150" defTabSz="1042987">
                        <a:lnSpc>
                          <a:spcPct val="90000"/>
                        </a:lnSpc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100000"/>
                        <a:buChar char="■"/>
                        <a:defRPr sz="1200"/>
                      </a:pPr>
                      <a:r>
                        <a:rPr lang="de-CH" dirty="0"/>
                        <a:t>…</a:t>
                      </a:r>
                      <a:endParaRPr dirty="0"/>
                    </a:p>
                  </a:txBody>
                  <a:tcPr marL="0" marR="0" marT="0" marB="0" horzOverflow="overflow">
                    <a:lnL w="12700">
                      <a:solidFill>
                        <a:srgbClr val="47688A"/>
                      </a:solidFill>
                    </a:lnL>
                    <a:lnR w="12700">
                      <a:solidFill>
                        <a:srgbClr val="47688A"/>
                      </a:solidFill>
                    </a:lnR>
                    <a:lnT w="12700">
                      <a:solidFill>
                        <a:srgbClr val="47688A"/>
                      </a:solidFill>
                    </a:lnT>
                    <a:lnB w="12700">
                      <a:solidFill>
                        <a:srgbClr val="47688A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8525380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Textfeld 9"/>
          <p:cNvSpPr txBox="1">
            <a:spLocks noGrp="1"/>
          </p:cNvSpPr>
          <p:nvPr>
            <p:ph type="sldNum" sz="quarter" idx="2"/>
          </p:nvPr>
        </p:nvSpPr>
        <p:spPr>
          <a:xfrm>
            <a:off x="215648" y="6597339"/>
            <a:ext cx="235978" cy="22698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9</a:t>
            </a:fld>
            <a:endParaRPr/>
          </a:p>
        </p:txBody>
      </p:sp>
      <p:sp>
        <p:nvSpPr>
          <p:cNvPr id="292" name="Rectangle 2"/>
          <p:cNvSpPr txBox="1">
            <a:spLocks noGrp="1"/>
          </p:cNvSpPr>
          <p:nvPr>
            <p:ph type="title"/>
          </p:nvPr>
        </p:nvSpPr>
        <p:spPr>
          <a:xfrm>
            <a:off x="304799" y="592260"/>
            <a:ext cx="9288465" cy="503239"/>
          </a:xfrm>
          <a:prstGeom prst="rect">
            <a:avLst/>
          </a:prstGeom>
        </p:spPr>
        <p:txBody>
          <a:bodyPr>
            <a:noAutofit/>
          </a:bodyPr>
          <a:lstStyle>
            <a:lvl1pPr defTabSz="737092">
              <a:spcBef>
                <a:spcPts val="1200"/>
              </a:spcBef>
              <a:defRPr sz="2156"/>
            </a:lvl1pPr>
          </a:lstStyle>
          <a:p>
            <a:r>
              <a:rPr lang="de-CH" sz="2800" dirty="0"/>
              <a:t>Assessment of </a:t>
            </a:r>
            <a:r>
              <a:rPr lang="de-CH" sz="2800" dirty="0" err="1"/>
              <a:t>the</a:t>
            </a:r>
            <a:r>
              <a:rPr lang="de-CH" sz="2800" dirty="0"/>
              <a:t> </a:t>
            </a:r>
            <a:r>
              <a:rPr lang="de-CH" sz="2800" dirty="0" err="1"/>
              <a:t>option</a:t>
            </a:r>
            <a:r>
              <a:rPr lang="de-CH" sz="2800" dirty="0"/>
              <a:t> </a:t>
            </a:r>
            <a:r>
              <a:rPr sz="2800" dirty="0"/>
              <a:t>: ……………………</a:t>
            </a:r>
          </a:p>
        </p:txBody>
      </p:sp>
      <p:graphicFrame>
        <p:nvGraphicFramePr>
          <p:cNvPr id="293" name="Group 99"/>
          <p:cNvGraphicFramePr/>
          <p:nvPr>
            <p:extLst>
              <p:ext uri="{D42A27DB-BD31-4B8C-83A1-F6EECF244321}">
                <p14:modId xmlns:p14="http://schemas.microsoft.com/office/powerpoint/2010/main" val="3040463819"/>
              </p:ext>
            </p:extLst>
          </p:nvPr>
        </p:nvGraphicFramePr>
        <p:xfrm>
          <a:off x="309563" y="2076811"/>
          <a:ext cx="4367212" cy="3930933"/>
        </p:xfrm>
        <a:graphic>
          <a:graphicData uri="http://schemas.openxmlformats.org/drawingml/2006/table">
            <a:tbl>
              <a:tblPr firstRow="1" firstCol="1">
                <a:tableStyleId>{4C3C2611-4C71-4FC5-86AE-919BDF0F9419}</a:tableStyleId>
              </a:tblPr>
              <a:tblGrid>
                <a:gridCol w="1583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3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02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2797"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0"/>
                        </a:spcBef>
                        <a:defRPr sz="1800" b="0"/>
                      </a:pPr>
                      <a:r>
                        <a:rPr lang="de-CH" sz="1100" b="1" dirty="0" err="1"/>
                        <a:t>Criteria</a:t>
                      </a:r>
                      <a:endParaRPr sz="1100" b="1" dirty="0"/>
                    </a:p>
                  </a:txBody>
                  <a:tcPr marL="54000" marR="54000" marT="54000" marB="54000" anchor="ctr" horzOverflow="overflow"/>
                </a:tc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0"/>
                        </a:spcBef>
                        <a:defRPr sz="1800" b="0"/>
                      </a:pPr>
                      <a:r>
                        <a:rPr lang="de-CH" sz="1100" b="1" dirty="0"/>
                        <a:t>Description</a:t>
                      </a:r>
                      <a:endParaRPr sz="1100" b="1" dirty="0"/>
                    </a:p>
                  </a:txBody>
                  <a:tcPr marL="54000" marR="54000" marT="54000" marB="54000" anchor="ctr" horzOverflow="overflow"/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0"/>
                        </a:spcBef>
                        <a:defRPr sz="1800" b="0"/>
                      </a:pPr>
                      <a:r>
                        <a:rPr lang="de-CH" sz="1100" b="1" dirty="0"/>
                        <a:t>Value</a:t>
                      </a:r>
                      <a:endParaRPr sz="1100" b="1" dirty="0"/>
                    </a:p>
                  </a:txBody>
                  <a:tcPr marL="54000" marR="54000" marT="54000" marB="5400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208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Market volume</a:t>
                      </a:r>
                    </a:p>
                  </a:txBody>
                  <a:tcPr marL="53972" marR="53972" marT="53991" marB="53991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/>
                      </a:pPr>
                      <a:endParaRPr/>
                    </a:p>
                  </a:txBody>
                  <a:tcPr marL="53998" marR="53998" marT="53998" marB="53998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/>
                      </a:pPr>
                      <a:endParaRPr/>
                    </a:p>
                  </a:txBody>
                  <a:tcPr marL="53998" marR="53998" marT="53998" marB="53998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3208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Revenue</a:t>
                      </a:r>
                    </a:p>
                  </a:txBody>
                  <a:tcPr marL="53972" marR="53972" marT="53991" marB="53991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lvl="1" indent="1587" defTabSz="1042987">
                        <a:lnSpc>
                          <a:spcPct val="90000"/>
                        </a:lnSpc>
                        <a:spcBef>
                          <a:spcPts val="600"/>
                        </a:spcBef>
                        <a:defRPr sz="1200"/>
                      </a:pPr>
                      <a:endParaRPr/>
                    </a:p>
                  </a:txBody>
                  <a:tcPr marL="53998" marR="53998" marT="53998" marB="53998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/>
                      </a:pPr>
                      <a:endParaRPr/>
                    </a:p>
                  </a:txBody>
                  <a:tcPr marL="53998" marR="53998" marT="53998" marB="53998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550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Time until first revenue</a:t>
                      </a:r>
                    </a:p>
                  </a:txBody>
                  <a:tcPr marL="53972" marR="53972" marT="53991" marB="53991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lvl="1" indent="1587" defTabSz="1042987">
                        <a:lnSpc>
                          <a:spcPct val="90000"/>
                        </a:lnSpc>
                        <a:spcBef>
                          <a:spcPts val="600"/>
                        </a:spcBef>
                        <a:defRPr sz="1200"/>
                      </a:pPr>
                      <a:endParaRPr/>
                    </a:p>
                  </a:txBody>
                  <a:tcPr marL="53998" marR="53998" marT="53998" marB="53998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/>
                      </a:pPr>
                      <a:endParaRPr/>
                    </a:p>
                  </a:txBody>
                  <a:tcPr marL="53998" marR="53998" marT="53998" marB="53998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3208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Competition</a:t>
                      </a:r>
                    </a:p>
                  </a:txBody>
                  <a:tcPr marL="53972" marR="53972" marT="53991" marB="53991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lvl="1" indent="1587" defTabSz="1042987">
                        <a:lnSpc>
                          <a:spcPct val="90000"/>
                        </a:lnSpc>
                        <a:spcBef>
                          <a:spcPts val="600"/>
                        </a:spcBef>
                        <a:defRPr sz="1200"/>
                      </a:pPr>
                      <a:endParaRPr/>
                    </a:p>
                  </a:txBody>
                  <a:tcPr marL="53998" marR="53998" marT="53998" marB="53998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/>
                      </a:pPr>
                      <a:endParaRPr/>
                    </a:p>
                  </a:txBody>
                  <a:tcPr marL="53998" marR="53998" marT="53998" marB="53998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2204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Substitution of existing products</a:t>
                      </a:r>
                    </a:p>
                  </a:txBody>
                  <a:tcPr marL="53972" marR="53972" marT="53991" marB="53991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lvl="1" indent="1587" defTabSz="1042987">
                        <a:lnSpc>
                          <a:spcPct val="90000"/>
                        </a:lnSpc>
                        <a:spcBef>
                          <a:spcPts val="600"/>
                        </a:spcBef>
                        <a:defRPr sz="1200"/>
                      </a:pPr>
                      <a:endParaRPr/>
                    </a:p>
                  </a:txBody>
                  <a:tcPr marL="53998" marR="53998" marT="53998" marB="53998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/>
                      </a:pPr>
                      <a:endParaRPr/>
                    </a:p>
                  </a:txBody>
                  <a:tcPr marL="53998" marR="53998" marT="53998" marB="53998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3208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Investments</a:t>
                      </a:r>
                    </a:p>
                  </a:txBody>
                  <a:tcPr marL="53972" marR="53972" marT="53991" marB="53991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lvl="1" indent="1587" defTabSz="1042987">
                        <a:lnSpc>
                          <a:spcPct val="90000"/>
                        </a:lnSpc>
                        <a:spcBef>
                          <a:spcPts val="600"/>
                        </a:spcBef>
                        <a:defRPr sz="1200"/>
                      </a:pPr>
                      <a:endParaRPr/>
                    </a:p>
                  </a:txBody>
                  <a:tcPr marL="53998" marR="53998" marT="53998" marB="53998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/>
                      </a:pPr>
                      <a:endParaRPr/>
                    </a:p>
                  </a:txBody>
                  <a:tcPr marL="53998" marR="53998" marT="53998" marB="53998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550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Total distance to success</a:t>
                      </a:r>
                    </a:p>
                  </a:txBody>
                  <a:tcPr marL="53991" marR="53991" marT="53991" marB="53991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lvl="1" indent="1587" defTabSz="1042987">
                        <a:lnSpc>
                          <a:spcPct val="90000"/>
                        </a:lnSpc>
                        <a:spcBef>
                          <a:spcPts val="600"/>
                        </a:spcBef>
                        <a:defRPr sz="1200"/>
                      </a:pPr>
                      <a:endParaRPr dirty="0"/>
                    </a:p>
                  </a:txBody>
                  <a:tcPr marL="53998" marR="53998" marT="53998" marB="53998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/>
                      </a:pPr>
                      <a:endParaRPr dirty="0"/>
                    </a:p>
                  </a:txBody>
                  <a:tcPr marL="53998" marR="53998" marT="53998" marB="53998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94" name="Rectangle 73"/>
          <p:cNvSpPr/>
          <p:nvPr/>
        </p:nvSpPr>
        <p:spPr>
          <a:xfrm>
            <a:off x="309562" y="1491956"/>
            <a:ext cx="4367214" cy="238933"/>
          </a:xfrm>
          <a:prstGeom prst="rect">
            <a:avLst/>
          </a:prstGeom>
          <a:solidFill>
            <a:srgbClr val="A7BCD2"/>
          </a:solidFill>
          <a:ln w="12700">
            <a:miter lim="400000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3059" tIns="33059" rIns="33059" bIns="33059" anchor="b">
            <a:spAutoFit/>
          </a:bodyPr>
          <a:lstStyle>
            <a:lvl1pPr defTabSz="957262">
              <a:lnSpc>
                <a:spcPct val="90000"/>
              </a:lnSpc>
              <a:spcBef>
                <a:spcPts val="0"/>
              </a:spcBef>
              <a:defRPr sz="1200"/>
            </a:lvl1pPr>
          </a:lstStyle>
          <a:p>
            <a:r>
              <a:rPr lang="de-CH" dirty="0" err="1"/>
              <a:t>Distance</a:t>
            </a:r>
            <a:r>
              <a:rPr lang="de-CH" dirty="0"/>
              <a:t> </a:t>
            </a:r>
            <a:r>
              <a:rPr lang="de-CH" dirty="0" err="1"/>
              <a:t>to</a:t>
            </a:r>
            <a:r>
              <a:rPr lang="de-CH" dirty="0"/>
              <a:t> </a:t>
            </a:r>
            <a:r>
              <a:rPr lang="de-CH" dirty="0" err="1"/>
              <a:t>success</a:t>
            </a:r>
            <a:endParaRPr dirty="0"/>
          </a:p>
        </p:txBody>
      </p:sp>
      <p:sp>
        <p:nvSpPr>
          <p:cNvPr id="295" name="Rectangle 73"/>
          <p:cNvSpPr/>
          <p:nvPr/>
        </p:nvSpPr>
        <p:spPr>
          <a:xfrm>
            <a:off x="5230812" y="1510225"/>
            <a:ext cx="4367213" cy="238934"/>
          </a:xfrm>
          <a:prstGeom prst="rect">
            <a:avLst/>
          </a:prstGeom>
          <a:solidFill>
            <a:srgbClr val="A7BCD2"/>
          </a:solidFill>
          <a:ln w="12700">
            <a:miter lim="400000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3059" tIns="33059" rIns="33059" bIns="33059" anchor="b">
            <a:spAutoFit/>
          </a:bodyPr>
          <a:lstStyle>
            <a:lvl1pPr defTabSz="957262">
              <a:lnSpc>
                <a:spcPct val="90000"/>
              </a:lnSpc>
              <a:spcBef>
                <a:spcPts val="0"/>
              </a:spcBef>
              <a:defRPr sz="1200"/>
            </a:lvl1pPr>
          </a:lstStyle>
          <a:p>
            <a:r>
              <a:t>Adjacency </a:t>
            </a:r>
          </a:p>
        </p:txBody>
      </p:sp>
      <p:graphicFrame>
        <p:nvGraphicFramePr>
          <p:cNvPr id="296" name="Group 99"/>
          <p:cNvGraphicFramePr/>
          <p:nvPr>
            <p:extLst>
              <p:ext uri="{D42A27DB-BD31-4B8C-83A1-F6EECF244321}">
                <p14:modId xmlns:p14="http://schemas.microsoft.com/office/powerpoint/2010/main" val="1321719591"/>
              </p:ext>
            </p:extLst>
          </p:nvPr>
        </p:nvGraphicFramePr>
        <p:xfrm>
          <a:off x="5217502" y="2076811"/>
          <a:ext cx="4367212" cy="3930895"/>
        </p:xfrm>
        <a:graphic>
          <a:graphicData uri="http://schemas.openxmlformats.org/drawingml/2006/table">
            <a:tbl>
              <a:tblPr firstRow="1" firstCol="1">
                <a:tableStyleId>{4C3C2611-4C71-4FC5-86AE-919BDF0F9419}</a:tableStyleId>
              </a:tblPr>
              <a:tblGrid>
                <a:gridCol w="1583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3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02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611"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0"/>
                        </a:spcBef>
                        <a:defRPr sz="1800" b="0"/>
                      </a:pPr>
                      <a:r>
                        <a:rPr lang="de-CH" sz="1100" b="1" dirty="0" err="1"/>
                        <a:t>Criteria</a:t>
                      </a:r>
                      <a:endParaRPr sz="1100" b="1" dirty="0"/>
                    </a:p>
                  </a:txBody>
                  <a:tcPr marL="54000" marR="54000" marT="54000" marB="54000" anchor="ctr" horzOverflow="overflow"/>
                </a:tc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0"/>
                        </a:spcBef>
                        <a:defRPr sz="1800" b="0"/>
                      </a:pPr>
                      <a:r>
                        <a:rPr lang="de-CH" sz="1100" b="1" dirty="0"/>
                        <a:t>Description</a:t>
                      </a:r>
                      <a:endParaRPr sz="1100" b="1" dirty="0"/>
                    </a:p>
                  </a:txBody>
                  <a:tcPr marL="54000" marR="54000" marT="54000" marB="54000" anchor="ctr" horzOverflow="overflow"/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0"/>
                        </a:spcBef>
                        <a:defRPr sz="1800" b="0"/>
                      </a:pPr>
                      <a:r>
                        <a:rPr lang="de-CH" sz="1100" b="1" dirty="0"/>
                        <a:t>Value </a:t>
                      </a:r>
                      <a:endParaRPr sz="1100" b="1" dirty="0"/>
                    </a:p>
                  </a:txBody>
                  <a:tcPr marL="54000" marR="54000" marT="54000" marB="5400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665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Customer group</a:t>
                      </a:r>
                    </a:p>
                  </a:txBody>
                  <a:tcPr marL="53972" marR="53972" marT="53991" marB="53991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/>
                      </a:pPr>
                      <a:endParaRPr/>
                    </a:p>
                  </a:txBody>
                  <a:tcPr marL="53998" marR="53998" marT="53998" marB="53998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/>
                      </a:pPr>
                      <a:endParaRPr/>
                    </a:p>
                  </a:txBody>
                  <a:tcPr marL="53998" marR="53998" marT="53998" marB="53998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4665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Customer problem</a:t>
                      </a:r>
                    </a:p>
                  </a:txBody>
                  <a:tcPr marL="53972" marR="53972" marT="53991" marB="53991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lvl="1" indent="1587" defTabSz="1042987">
                        <a:lnSpc>
                          <a:spcPct val="90000"/>
                        </a:lnSpc>
                        <a:spcBef>
                          <a:spcPts val="600"/>
                        </a:spcBef>
                        <a:defRPr sz="1200"/>
                      </a:pPr>
                      <a:endParaRPr/>
                    </a:p>
                  </a:txBody>
                  <a:tcPr marL="53998" marR="53998" marT="53998" marB="53998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/>
                      </a:pPr>
                      <a:endParaRPr/>
                    </a:p>
                  </a:txBody>
                  <a:tcPr marL="53998" marR="53998" marT="53998" marB="53998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4665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Region</a:t>
                      </a:r>
                    </a:p>
                  </a:txBody>
                  <a:tcPr marL="53972" marR="53972" marT="53991" marB="53991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lvl="1" indent="1587" defTabSz="1042987">
                        <a:lnSpc>
                          <a:spcPct val="90000"/>
                        </a:lnSpc>
                        <a:spcBef>
                          <a:spcPts val="600"/>
                        </a:spcBef>
                        <a:defRPr sz="1200"/>
                      </a:pPr>
                      <a:endParaRPr/>
                    </a:p>
                  </a:txBody>
                  <a:tcPr marL="53998" marR="53998" marT="53998" marB="53998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/>
                      </a:pPr>
                      <a:endParaRPr/>
                    </a:p>
                  </a:txBody>
                  <a:tcPr marL="53998" marR="53998" marT="53998" marB="53998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4665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Product / service offering</a:t>
                      </a:r>
                    </a:p>
                  </a:txBody>
                  <a:tcPr marL="53972" marR="53972" marT="53991" marB="53991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lvl="1" indent="1587" defTabSz="1042987">
                        <a:lnSpc>
                          <a:spcPct val="90000"/>
                        </a:lnSpc>
                        <a:spcBef>
                          <a:spcPts val="600"/>
                        </a:spcBef>
                        <a:defRPr sz="1200"/>
                      </a:pPr>
                      <a:endParaRPr/>
                    </a:p>
                  </a:txBody>
                  <a:tcPr marL="53998" marR="53998" marT="53998" marB="53998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/>
                      </a:pPr>
                      <a:endParaRPr/>
                    </a:p>
                  </a:txBody>
                  <a:tcPr marL="53998" marR="53998" marT="53998" marB="53998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4665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Technology</a:t>
                      </a:r>
                    </a:p>
                  </a:txBody>
                  <a:tcPr marL="53972" marR="53972" marT="53991" marB="53991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lvl="1" indent="1587" defTabSz="1042987">
                        <a:lnSpc>
                          <a:spcPct val="90000"/>
                        </a:lnSpc>
                        <a:spcBef>
                          <a:spcPts val="600"/>
                        </a:spcBef>
                        <a:defRPr sz="1200"/>
                      </a:pPr>
                      <a:endParaRPr/>
                    </a:p>
                  </a:txBody>
                  <a:tcPr marL="53998" marR="53998" marT="53998" marB="53998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/>
                      </a:pPr>
                      <a:endParaRPr/>
                    </a:p>
                  </a:txBody>
                  <a:tcPr marL="53998" marR="53998" marT="53998" marB="53998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665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Distribution channel</a:t>
                      </a:r>
                    </a:p>
                  </a:txBody>
                  <a:tcPr marL="53972" marR="53972" marT="53991" marB="53991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/>
                      </a:pPr>
                      <a:endParaRPr/>
                    </a:p>
                  </a:txBody>
                  <a:tcPr marL="53998" marR="53998" marT="53998" marB="53998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/>
                      </a:pPr>
                      <a:endParaRPr/>
                    </a:p>
                  </a:txBody>
                  <a:tcPr marL="53998" marR="53998" marT="53998" marB="53998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4665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Value Chain</a:t>
                      </a:r>
                    </a:p>
                  </a:txBody>
                  <a:tcPr marL="53972" marR="53972" marT="53991" marB="53991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lvl="1" indent="1587" defTabSz="1042987">
                        <a:lnSpc>
                          <a:spcPct val="90000"/>
                        </a:lnSpc>
                        <a:spcBef>
                          <a:spcPts val="600"/>
                        </a:spcBef>
                        <a:defRPr sz="1200"/>
                      </a:pPr>
                      <a:endParaRPr/>
                    </a:p>
                  </a:txBody>
                  <a:tcPr marL="53998" marR="53998" marT="53998" marB="53998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/>
                      </a:pPr>
                      <a:endParaRPr/>
                    </a:p>
                  </a:txBody>
                  <a:tcPr marL="53998" marR="53998" marT="53998" marB="53998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4665">
                <a:tc>
                  <a:txBody>
                    <a:bodyPr/>
                    <a:lstStyle/>
                    <a:p>
                      <a:pPr marL="0" marR="0" lvl="0" indent="0" algn="l" defTabSz="1042988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Total value of adjacency</a:t>
                      </a:r>
                    </a:p>
                  </a:txBody>
                  <a:tcPr marL="53972" marR="53972" marT="53972" marB="53972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lvl="1" indent="1587" defTabSz="1042987">
                        <a:lnSpc>
                          <a:spcPct val="90000"/>
                        </a:lnSpc>
                        <a:spcBef>
                          <a:spcPts val="600"/>
                        </a:spcBef>
                        <a:defRPr sz="1200"/>
                      </a:pPr>
                      <a:endParaRPr/>
                    </a:p>
                  </a:txBody>
                  <a:tcPr marL="53998" marR="53998" marT="53998" marB="53998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1042987">
                        <a:lnSpc>
                          <a:spcPct val="90000"/>
                        </a:lnSpc>
                        <a:spcBef>
                          <a:spcPts val="1000"/>
                        </a:spcBef>
                        <a:defRPr sz="1200"/>
                      </a:pPr>
                      <a:endParaRPr dirty="0"/>
                    </a:p>
                  </a:txBody>
                  <a:tcPr marL="53998" marR="53998" marT="53998" marB="53998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blank">
  <a:themeElements>
    <a:clrScheme name="blank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377A"/>
      </a:accent1>
      <a:accent2>
        <a:srgbClr val="E5BA25"/>
      </a:accent2>
      <a:accent3>
        <a:srgbClr val="C3D1E0"/>
      </a:accent3>
      <a:accent4>
        <a:srgbClr val="F1D99C"/>
      </a:accent4>
      <a:accent5>
        <a:srgbClr val="CCCCCC"/>
      </a:accent5>
      <a:accent6>
        <a:srgbClr val="E9E9E9"/>
      </a:accent6>
      <a:hlink>
        <a:srgbClr val="0000FF"/>
      </a:hlink>
      <a:folHlink>
        <a:srgbClr val="FF00FF"/>
      </a:folHlink>
    </a:clrScheme>
    <a:fontScheme name="blank">
      <a:majorFont>
        <a:latin typeface="Times"/>
        <a:ea typeface="Times"/>
        <a:cs typeface="Times"/>
      </a:majorFont>
      <a:minorFont>
        <a:latin typeface="Helvetica"/>
        <a:ea typeface="Helvetica"/>
        <a:cs typeface="Helvetica"/>
      </a:minorFont>
    </a:fontScheme>
    <a:fmtScheme name="blan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300"/>
          </a:spcBef>
          <a:spcAft>
            <a:spcPts val="0"/>
          </a:spcAft>
          <a:buClrTx/>
          <a:buSzTx/>
          <a:buFontTx/>
          <a:buNone/>
          <a:tabLst/>
          <a:defRPr kumimoji="0" sz="1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300"/>
          </a:spcBef>
          <a:spcAft>
            <a:spcPts val="0"/>
          </a:spcAft>
          <a:buClrTx/>
          <a:buSzTx/>
          <a:buFontTx/>
          <a:buNone/>
          <a:tabLst/>
          <a:defRPr kumimoji="0" sz="1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lank">
  <a:themeElements>
    <a:clrScheme name="blank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377A"/>
      </a:accent1>
      <a:accent2>
        <a:srgbClr val="E5BA25"/>
      </a:accent2>
      <a:accent3>
        <a:srgbClr val="C3D1E0"/>
      </a:accent3>
      <a:accent4>
        <a:srgbClr val="F1D99C"/>
      </a:accent4>
      <a:accent5>
        <a:srgbClr val="CCCCCC"/>
      </a:accent5>
      <a:accent6>
        <a:srgbClr val="E9E9E9"/>
      </a:accent6>
      <a:hlink>
        <a:srgbClr val="0000FF"/>
      </a:hlink>
      <a:folHlink>
        <a:srgbClr val="FF00FF"/>
      </a:folHlink>
    </a:clrScheme>
    <a:fontScheme name="blank">
      <a:majorFont>
        <a:latin typeface="Times"/>
        <a:ea typeface="Times"/>
        <a:cs typeface="Times"/>
      </a:majorFont>
      <a:minorFont>
        <a:latin typeface="Helvetica"/>
        <a:ea typeface="Helvetica"/>
        <a:cs typeface="Helvetica"/>
      </a:minorFont>
    </a:fontScheme>
    <a:fmtScheme name="blan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300"/>
          </a:spcBef>
          <a:spcAft>
            <a:spcPts val="0"/>
          </a:spcAft>
          <a:buClrTx/>
          <a:buSzTx/>
          <a:buFontTx/>
          <a:buNone/>
          <a:tabLst/>
          <a:defRPr kumimoji="0" sz="1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300"/>
          </a:spcBef>
          <a:spcAft>
            <a:spcPts val="0"/>
          </a:spcAft>
          <a:buClrTx/>
          <a:buSzTx/>
          <a:buFontTx/>
          <a:buNone/>
          <a:tabLst/>
          <a:defRPr kumimoji="0" sz="1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831</Words>
  <Application>Microsoft Office PowerPoint</Application>
  <PresentationFormat>A4-Papier (210 x 297 mm)</PresentationFormat>
  <Paragraphs>255</Paragraphs>
  <Slides>12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7" baseType="lpstr">
      <vt:lpstr>Arial</vt:lpstr>
      <vt:lpstr>Helvetica Neue</vt:lpstr>
      <vt:lpstr>Symbol</vt:lpstr>
      <vt:lpstr>Times</vt:lpstr>
      <vt:lpstr>blank</vt:lpstr>
      <vt:lpstr>Adjacencies</vt:lpstr>
      <vt:lpstr>Adjacency is defined as the distance to the core business </vt:lpstr>
      <vt:lpstr>Core business as a basis for expansion opportunities</vt:lpstr>
      <vt:lpstr>Adjacencies are defined for the existing core business</vt:lpstr>
      <vt:lpstr>Criteria for the evaluation of adjacencies</vt:lpstr>
      <vt:lpstr>Criteria for evaluating the distance to success</vt:lpstr>
      <vt:lpstr>Search for growth options(I/II)</vt:lpstr>
      <vt:lpstr>Search for growth options(II/II)</vt:lpstr>
      <vt:lpstr>Assessment of the option : ……………………</vt:lpstr>
      <vt:lpstr>Evaluation of the options according to two dimensions: </vt:lpstr>
      <vt:lpstr>Bundling of options to strategic directions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Adjacencies</dc:title>
  <dc:creator>Ignaz Furger</dc:creator>
  <cp:lastModifiedBy>Ignaz Furger</cp:lastModifiedBy>
  <cp:revision>6</cp:revision>
  <dcterms:modified xsi:type="dcterms:W3CDTF">2019-09-05T12:11:32Z</dcterms:modified>
</cp:coreProperties>
</file>